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6" r:id="rId5"/>
    <p:sldMasterId id="2147483749" r:id="rId6"/>
  </p:sldMasterIdLst>
  <p:notesMasterIdLst>
    <p:notesMasterId r:id="rId32"/>
  </p:notesMasterIdLst>
  <p:sldIdLst>
    <p:sldId id="606" r:id="rId7"/>
    <p:sldId id="273" r:id="rId8"/>
    <p:sldId id="274" r:id="rId9"/>
    <p:sldId id="276" r:id="rId10"/>
    <p:sldId id="277" r:id="rId11"/>
    <p:sldId id="2147483620" r:id="rId12"/>
    <p:sldId id="268" r:id="rId13"/>
    <p:sldId id="352" r:id="rId14"/>
    <p:sldId id="620" r:id="rId15"/>
    <p:sldId id="597" r:id="rId16"/>
    <p:sldId id="604" r:id="rId17"/>
    <p:sldId id="605" r:id="rId18"/>
    <p:sldId id="609" r:id="rId19"/>
    <p:sldId id="617" r:id="rId20"/>
    <p:sldId id="610" r:id="rId21"/>
    <p:sldId id="613" r:id="rId22"/>
    <p:sldId id="614" r:id="rId23"/>
    <p:sldId id="615" r:id="rId24"/>
    <p:sldId id="618" r:id="rId25"/>
    <p:sldId id="619" r:id="rId26"/>
    <p:sldId id="2147483621" r:id="rId27"/>
    <p:sldId id="323" r:id="rId28"/>
    <p:sldId id="322" r:id="rId29"/>
    <p:sldId id="319" r:id="rId30"/>
    <p:sldId id="320"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1EB09-A93B-08AB-B369-9E6833226369}" name="Wilson, Sadie (VDSS)" initials="W(" userId="S::sadie.wilson@dss.virginia.gov::4d281de1-b7eb-4377-ae25-56986a4429a6" providerId="AD"/>
  <p188:author id="{6341594C-322F-2C8D-D7F2-30FC57BBC9C6}" name="Weidner, Lauren (VDSS)" initials="LW" userId="S::Lauren.Weidner1@dss.virginia.gov::5ac79e7c-c974-4926-afb9-2241ab98b4c8" providerId="AD"/>
  <p188:author id="{3AB68E8F-AC3E-ACE6-2717-74749C177750}" name="Wilson, Sadie (VDSS)" initials="SW" userId="S::Sadie.Wilson@dss.virginia.gov::4d281de1-b7eb-4377-ae25-56986a4429a6" providerId="AD"/>
  <p188:author id="{6A3487C0-33EF-E6A6-4A4A-619143E11B01}" name="Shipp, Elizabeth (VDSS)" initials="S(" userId="S::e.shipp@dss.virginia.gov::15b228b6-1f4f-4dc4-9e1d-6aa69ffb71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CD9"/>
    <a:srgbClr val="000000"/>
    <a:srgbClr val="004176"/>
    <a:srgbClr val="FFFFFF"/>
    <a:srgbClr val="044681"/>
    <a:srgbClr val="003D70"/>
    <a:srgbClr val="033461"/>
    <a:srgbClr val="033407"/>
    <a:srgbClr val="753D0F"/>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14" autoAdjust="0"/>
    <p:restoredTop sz="74802" autoAdjust="0"/>
  </p:normalViewPr>
  <p:slideViewPr>
    <p:cSldViewPr snapToGrid="0">
      <p:cViewPr varScale="1">
        <p:scale>
          <a:sx n="83" d="100"/>
          <a:sy n="83" d="100"/>
        </p:scale>
        <p:origin x="411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vgov-my.sharepoint.com/personal/sadie_wilson_dss_virginia_gov/Documents/Documents/APSR/2023%20APS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ovgov-my.sharepoint.com/personal/sadie_wilson_dss_virginia_gov/Documents/Documents/APSR/2023%20APSR%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Training Requirements Completed Timely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Within 3 weeks</c:v>
                </c:pt>
                <c:pt idx="1">
                  <c:v>Within 3 months</c:v>
                </c:pt>
                <c:pt idx="2">
                  <c:v>Within 6 months</c:v>
                </c:pt>
                <c:pt idx="3">
                  <c:v>Within 12 months</c:v>
                </c:pt>
                <c:pt idx="4">
                  <c:v>Within 24 months</c:v>
                </c:pt>
              </c:strCache>
            </c:strRef>
          </c:cat>
          <c:val>
            <c:numRef>
              <c:f>Sheet1!$B$2:$B$6</c:f>
              <c:numCache>
                <c:formatCode>0%</c:formatCode>
                <c:ptCount val="5"/>
                <c:pt idx="0">
                  <c:v>0.78</c:v>
                </c:pt>
                <c:pt idx="1">
                  <c:v>0.88</c:v>
                </c:pt>
                <c:pt idx="2">
                  <c:v>0.85</c:v>
                </c:pt>
                <c:pt idx="3">
                  <c:v>0.79</c:v>
                </c:pt>
                <c:pt idx="4">
                  <c:v>0.77</c:v>
                </c:pt>
              </c:numCache>
            </c:numRef>
          </c:val>
          <c:extLst>
            <c:ext xmlns:c16="http://schemas.microsoft.com/office/drawing/2014/chart" uri="{C3380CC4-5D6E-409C-BE32-E72D297353CC}">
              <c16:uniqueId val="{00000000-C2E5-4ABE-8D12-09D3894F68B6}"/>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Within 3 weeks</c:v>
                </c:pt>
                <c:pt idx="1">
                  <c:v>Within 3 months</c:v>
                </c:pt>
                <c:pt idx="2">
                  <c:v>Within 6 months</c:v>
                </c:pt>
                <c:pt idx="3">
                  <c:v>Within 12 months</c:v>
                </c:pt>
                <c:pt idx="4">
                  <c:v>Within 24 months</c:v>
                </c:pt>
              </c:strCache>
            </c:strRef>
          </c:cat>
          <c:val>
            <c:numRef>
              <c:f>Sheet1!$C$2:$C$6</c:f>
              <c:numCache>
                <c:formatCode>0%</c:formatCode>
                <c:ptCount val="5"/>
                <c:pt idx="0">
                  <c:v>0.1</c:v>
                </c:pt>
                <c:pt idx="1">
                  <c:v>0.12</c:v>
                </c:pt>
                <c:pt idx="2">
                  <c:v>0.15</c:v>
                </c:pt>
                <c:pt idx="3">
                  <c:v>0.21</c:v>
                </c:pt>
                <c:pt idx="4">
                  <c:v>0.23</c:v>
                </c:pt>
              </c:numCache>
            </c:numRef>
          </c:val>
          <c:extLst>
            <c:ext xmlns:c16="http://schemas.microsoft.com/office/drawing/2014/chart" uri="{C3380CC4-5D6E-409C-BE32-E72D297353CC}">
              <c16:uniqueId val="{00000001-C2E5-4ABE-8D12-09D3894F68B6}"/>
            </c:ext>
          </c:extLst>
        </c:ser>
        <c:ser>
          <c:idx val="2"/>
          <c:order val="2"/>
          <c:tx>
            <c:strRef>
              <c:f>Sheet1!$D$1</c:f>
              <c:strCache>
                <c:ptCount val="1"/>
                <c:pt idx="0">
                  <c:v>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Within 3 weeks</c:v>
                </c:pt>
                <c:pt idx="1">
                  <c:v>Within 3 months</c:v>
                </c:pt>
                <c:pt idx="2">
                  <c:v>Within 6 months</c:v>
                </c:pt>
                <c:pt idx="3">
                  <c:v>Within 12 months</c:v>
                </c:pt>
                <c:pt idx="4">
                  <c:v>Within 24 months</c:v>
                </c:pt>
              </c:strCache>
            </c:strRef>
          </c:cat>
          <c:val>
            <c:numRef>
              <c:f>Sheet1!$D$2:$D$6</c:f>
              <c:numCache>
                <c:formatCode>General</c:formatCode>
                <c:ptCount val="5"/>
                <c:pt idx="0" formatCode="0%">
                  <c:v>0.12</c:v>
                </c:pt>
                <c:pt idx="1">
                  <c:v>0</c:v>
                </c:pt>
                <c:pt idx="2">
                  <c:v>0</c:v>
                </c:pt>
                <c:pt idx="3">
                  <c:v>0</c:v>
                </c:pt>
              </c:numCache>
            </c:numRef>
          </c:val>
          <c:extLst>
            <c:ext xmlns:c16="http://schemas.microsoft.com/office/drawing/2014/chart" uri="{C3380CC4-5D6E-409C-BE32-E72D297353CC}">
              <c16:uniqueId val="{00000002-C2E5-4ABE-8D12-09D3894F68B6}"/>
            </c:ext>
          </c:extLst>
        </c:ser>
        <c:dLbls>
          <c:showLegendKey val="0"/>
          <c:showVal val="0"/>
          <c:showCatName val="0"/>
          <c:showSerName val="0"/>
          <c:showPercent val="0"/>
          <c:showBubbleSize val="0"/>
        </c:dLbls>
        <c:gapWidth val="219"/>
        <c:overlap val="-27"/>
        <c:axId val="1589674384"/>
        <c:axId val="1589675824"/>
      </c:barChart>
      <c:catAx>
        <c:axId val="15896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9675824"/>
        <c:crosses val="autoZero"/>
        <c:auto val="1"/>
        <c:lblAlgn val="ctr"/>
        <c:lblOffset val="100"/>
        <c:noMultiLvlLbl val="0"/>
      </c:catAx>
      <c:valAx>
        <c:axId val="1589675824"/>
        <c:scaling>
          <c:orientation val="minMax"/>
        </c:scaling>
        <c:delete val="1"/>
        <c:axPos val="l"/>
        <c:numFmt formatCode="0%" sourceLinked="1"/>
        <c:majorTickMark val="none"/>
        <c:minorTickMark val="none"/>
        <c:tickLblPos val="nextTo"/>
        <c:crossAx val="15896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Case Assignment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3D75-41B8-B0FA-F28DE4ADEC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D75-41B8-B0FA-F28DE4ADEC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3D75-41B8-B0FA-F28DE4ADEC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3D75-41B8-B0FA-F28DE4ADECC7}"/>
              </c:ext>
            </c:extLst>
          </c:dPt>
          <c:dLbls>
            <c:dLbl>
              <c:idx val="0"/>
              <c:tx>
                <c:rich>
                  <a:bodyPr/>
                  <a:lstStyle/>
                  <a:p>
                    <a:fld id="{2ED017AF-94D7-49DC-9330-7B482D33FCD8}" type="CATEGORYNAME">
                      <a:rPr lang="en-US">
                        <a:solidFill>
                          <a:schemeClr val="tx1"/>
                        </a:solidFill>
                      </a:rPr>
                      <a:pPr/>
                      <a:t>[CATEGORY NAME]</a:t>
                    </a:fld>
                    <a:r>
                      <a:rPr lang="en-US" baseline="0" dirty="0"/>
                      <a:t>, </a:t>
                    </a:r>
                    <a:fld id="{608C0CE7-5669-4E87-85D9-81F246638F89}" type="VALUE">
                      <a:rPr lang="en-US" baseline="0">
                        <a:solidFill>
                          <a:schemeClr val="tx1"/>
                        </a:solidFill>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D75-41B8-B0FA-F28DE4ADECC7}"/>
                </c:ext>
              </c:extLst>
            </c:dLbl>
            <c:dLbl>
              <c:idx val="3"/>
              <c:tx>
                <c:rich>
                  <a:bodyPr/>
                  <a:lstStyle/>
                  <a:p>
                    <a:fld id="{D1640D5B-232A-4C6A-82EF-EFB4F2650D31}" type="CATEGORYNAME">
                      <a:rPr lang="en-US">
                        <a:solidFill>
                          <a:schemeClr val="tx1"/>
                        </a:solidFill>
                      </a:rPr>
                      <a:pPr/>
                      <a:t>[CATEGORY NAME]</a:t>
                    </a:fld>
                    <a:r>
                      <a:rPr lang="en-US" baseline="0" dirty="0">
                        <a:solidFill>
                          <a:schemeClr val="tx1"/>
                        </a:solidFill>
                      </a:rPr>
                      <a:t>, </a:t>
                    </a:r>
                    <a:fld id="{1B34BFBC-B5BF-415A-870A-B126F570366C}" type="VALUE">
                      <a:rPr lang="en-US" baseline="0">
                        <a:solidFill>
                          <a:schemeClr val="tx1"/>
                        </a:solidFill>
                      </a:rPr>
                      <a:pPr/>
                      <a:t>[VALUE]</a:t>
                    </a:fld>
                    <a:endParaRPr lang="en-US" baseline="0"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75-41B8-B0FA-F28DE4ADECC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Within first week</c:v>
                </c:pt>
                <c:pt idx="1">
                  <c:v>Within first month</c:v>
                </c:pt>
                <c:pt idx="2">
                  <c:v>Within first 3 months</c:v>
                </c:pt>
                <c:pt idx="3">
                  <c:v>After 3 months </c:v>
                </c:pt>
              </c:strCache>
            </c:strRef>
          </c:cat>
          <c:val>
            <c:numRef>
              <c:f>Sheet1!$B$2:$B$5</c:f>
              <c:numCache>
                <c:formatCode>0%</c:formatCode>
                <c:ptCount val="4"/>
                <c:pt idx="0">
                  <c:v>0.15</c:v>
                </c:pt>
                <c:pt idx="1">
                  <c:v>0.3</c:v>
                </c:pt>
                <c:pt idx="2">
                  <c:v>0.38</c:v>
                </c:pt>
                <c:pt idx="3">
                  <c:v>0.16</c:v>
                </c:pt>
              </c:numCache>
            </c:numRef>
          </c:val>
          <c:extLst>
            <c:ext xmlns:c16="http://schemas.microsoft.com/office/drawing/2014/chart" uri="{C3380CC4-5D6E-409C-BE32-E72D297353CC}">
              <c16:uniqueId val="{00000000-3D75-41B8-B0FA-F28DE4ADECC7}"/>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I have gained the skills and knowledge needed to perform job functions.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F2-44D1-AAA1-157428BA68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F2-44D1-AAA1-157428BA68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DF2-44D1-AAA1-157428BA6852}"/>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Sheet1!$B$1:$D$1</c:f>
              <c:strCache>
                <c:ptCount val="3"/>
                <c:pt idx="0">
                  <c:v>Gained</c:v>
                </c:pt>
                <c:pt idx="1">
                  <c:v>Somewhat Gained</c:v>
                </c:pt>
                <c:pt idx="2">
                  <c:v>Have Not Gained</c:v>
                </c:pt>
              </c:strCache>
            </c:strRef>
          </c:cat>
          <c:val>
            <c:numRef>
              <c:f>Sheet1!$B$2:$D$2</c:f>
              <c:numCache>
                <c:formatCode>0%</c:formatCode>
                <c:ptCount val="3"/>
                <c:pt idx="0">
                  <c:v>0.52</c:v>
                </c:pt>
                <c:pt idx="1">
                  <c:v>0.42</c:v>
                </c:pt>
                <c:pt idx="2">
                  <c:v>0.06</c:v>
                </c:pt>
              </c:numCache>
            </c:numRef>
          </c:val>
          <c:extLst>
            <c:ext xmlns:c16="http://schemas.microsoft.com/office/drawing/2014/chart" uri="{C3380CC4-5D6E-409C-BE32-E72D297353CC}">
              <c16:uniqueId val="{00000006-CDF2-44D1-AAA1-157428BA6852}"/>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According to guidance there is an annual, 24 hour continuing education requirement beginning with the 3rd year of employment. I complete 24 hours of continuing education each year.</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Sheet3!$B$72</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Sheet3!$A$73:$A$77</c:f>
              <c:strCache>
                <c:ptCount val="5"/>
                <c:pt idx="0">
                  <c:v>Always</c:v>
                </c:pt>
                <c:pt idx="1">
                  <c:v>Most of the time</c:v>
                </c:pt>
                <c:pt idx="2">
                  <c:v>Sometimes</c:v>
                </c:pt>
                <c:pt idx="3">
                  <c:v>Rarely</c:v>
                </c:pt>
                <c:pt idx="4">
                  <c:v>Never</c:v>
                </c:pt>
              </c:strCache>
            </c:strRef>
          </c:cat>
          <c:val>
            <c:numRef>
              <c:f>Sheet3!$B$73:$B$77</c:f>
              <c:numCache>
                <c:formatCode>0%</c:formatCode>
                <c:ptCount val="5"/>
                <c:pt idx="0">
                  <c:v>0.53097345132743368</c:v>
                </c:pt>
                <c:pt idx="1">
                  <c:v>0.2831858407079646</c:v>
                </c:pt>
                <c:pt idx="2">
                  <c:v>0.10398230088495575</c:v>
                </c:pt>
                <c:pt idx="3">
                  <c:v>4.8672566371681415E-2</c:v>
                </c:pt>
                <c:pt idx="4">
                  <c:v>3.3185840707964605E-2</c:v>
                </c:pt>
              </c:numCache>
            </c:numRef>
          </c:val>
          <c:extLst>
            <c:ext xmlns:c16="http://schemas.microsoft.com/office/drawing/2014/chart" uri="{C3380CC4-5D6E-409C-BE32-E72D297353CC}">
              <c16:uniqueId val="{00000000-45CF-4DAF-80BE-19282A5DD08A}"/>
            </c:ext>
          </c:extLst>
        </c:ser>
        <c:ser>
          <c:idx val="1"/>
          <c:order val="1"/>
          <c:tx>
            <c:strRef>
              <c:f>Sheet3!$C$72</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Sheet3!$A$73:$A$77</c:f>
              <c:strCache>
                <c:ptCount val="5"/>
                <c:pt idx="0">
                  <c:v>Always</c:v>
                </c:pt>
                <c:pt idx="1">
                  <c:v>Most of the time</c:v>
                </c:pt>
                <c:pt idx="2">
                  <c:v>Sometimes</c:v>
                </c:pt>
                <c:pt idx="3">
                  <c:v>Rarely</c:v>
                </c:pt>
                <c:pt idx="4">
                  <c:v>Never</c:v>
                </c:pt>
              </c:strCache>
            </c:strRef>
          </c:cat>
          <c:val>
            <c:numRef>
              <c:f>Sheet3!$C$73:$C$77</c:f>
              <c:numCache>
                <c:formatCode>0%</c:formatCode>
                <c:ptCount val="5"/>
                <c:pt idx="0">
                  <c:v>0.56213017751479288</c:v>
                </c:pt>
                <c:pt idx="1">
                  <c:v>0.25443786982248523</c:v>
                </c:pt>
                <c:pt idx="2">
                  <c:v>0.11834319526627218</c:v>
                </c:pt>
                <c:pt idx="3">
                  <c:v>5.3254437869822487E-2</c:v>
                </c:pt>
                <c:pt idx="4">
                  <c:v>1.1834319526627219E-2</c:v>
                </c:pt>
              </c:numCache>
            </c:numRef>
          </c:val>
          <c:extLst>
            <c:ext xmlns:c16="http://schemas.microsoft.com/office/drawing/2014/chart" uri="{C3380CC4-5D6E-409C-BE32-E72D297353CC}">
              <c16:uniqueId val="{00000001-45CF-4DAF-80BE-19282A5DD08A}"/>
            </c:ext>
          </c:extLst>
        </c:ser>
        <c:ser>
          <c:idx val="2"/>
          <c:order val="2"/>
          <c:tx>
            <c:strRef>
              <c:f>Sheet3!$D$72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Sheet3!$A$73:$A$77</c:f>
              <c:strCache>
                <c:ptCount val="5"/>
                <c:pt idx="0">
                  <c:v>Always</c:v>
                </c:pt>
                <c:pt idx="1">
                  <c:v>Most of the time</c:v>
                </c:pt>
                <c:pt idx="2">
                  <c:v>Sometimes</c:v>
                </c:pt>
                <c:pt idx="3">
                  <c:v>Rarely</c:v>
                </c:pt>
                <c:pt idx="4">
                  <c:v>Never</c:v>
                </c:pt>
              </c:strCache>
            </c:strRef>
          </c:cat>
          <c:val>
            <c:numRef>
              <c:f>Sheet3!$D$73:$D$77</c:f>
              <c:numCache>
                <c:formatCode>0%</c:formatCode>
                <c:ptCount val="5"/>
                <c:pt idx="0">
                  <c:v>0.48989898989898989</c:v>
                </c:pt>
                <c:pt idx="1">
                  <c:v>0.29292929292929293</c:v>
                </c:pt>
                <c:pt idx="2">
                  <c:v>0.12626262626262627</c:v>
                </c:pt>
                <c:pt idx="3">
                  <c:v>5.0505050505050504E-2</c:v>
                </c:pt>
                <c:pt idx="4">
                  <c:v>4.0404040404040407E-2</c:v>
                </c:pt>
              </c:numCache>
            </c:numRef>
          </c:val>
          <c:extLst>
            <c:ext xmlns:c16="http://schemas.microsoft.com/office/drawing/2014/chart" uri="{C3380CC4-5D6E-409C-BE32-E72D297353CC}">
              <c16:uniqueId val="{00000002-45CF-4DAF-80BE-19282A5DD08A}"/>
            </c:ext>
          </c:extLst>
        </c:ser>
        <c:dLbls>
          <c:dLblPos val="outEnd"/>
          <c:showLegendKey val="0"/>
          <c:showVal val="1"/>
          <c:showCatName val="0"/>
          <c:showSerName val="0"/>
          <c:showPercent val="0"/>
          <c:showBubbleSize val="0"/>
        </c:dLbls>
        <c:gapWidth val="219"/>
        <c:overlap val="-27"/>
        <c:axId val="1513002799"/>
        <c:axId val="1513001359"/>
      </c:barChart>
      <c:catAx>
        <c:axId val="15130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3001359"/>
        <c:crosses val="autoZero"/>
        <c:auto val="1"/>
        <c:lblAlgn val="ctr"/>
        <c:lblOffset val="100"/>
        <c:noMultiLvlLbl val="0"/>
      </c:catAx>
      <c:valAx>
        <c:axId val="1513001359"/>
        <c:scaling>
          <c:orientation val="minMax"/>
        </c:scaling>
        <c:delete val="1"/>
        <c:axPos val="l"/>
        <c:numFmt formatCode="0%" sourceLinked="1"/>
        <c:majorTickMark val="none"/>
        <c:minorTickMark val="none"/>
        <c:tickLblPos val="nextTo"/>
        <c:crossAx val="151300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Continuing education addresses the skills and knowledge needed to carry out my duties.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Sheet3!$R$57</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Sheet3!$Q$58:$Q$62</c:f>
              <c:strCache>
                <c:ptCount val="5"/>
                <c:pt idx="0">
                  <c:v>Strongly Agree</c:v>
                </c:pt>
                <c:pt idx="1">
                  <c:v>Agree</c:v>
                </c:pt>
                <c:pt idx="2">
                  <c:v>Neither Agree nor Disagree</c:v>
                </c:pt>
                <c:pt idx="3">
                  <c:v>Disagree</c:v>
                </c:pt>
                <c:pt idx="4">
                  <c:v>Strongly Disagree</c:v>
                </c:pt>
              </c:strCache>
            </c:strRef>
          </c:cat>
          <c:val>
            <c:numRef>
              <c:f>Sheet3!$R$58:$R$62</c:f>
              <c:numCache>
                <c:formatCode>0%</c:formatCode>
                <c:ptCount val="5"/>
                <c:pt idx="0">
                  <c:v>0.42</c:v>
                </c:pt>
                <c:pt idx="1">
                  <c:v>0.37</c:v>
                </c:pt>
                <c:pt idx="2">
                  <c:v>0.19</c:v>
                </c:pt>
                <c:pt idx="3">
                  <c:v>0.02</c:v>
                </c:pt>
                <c:pt idx="4">
                  <c:v>0</c:v>
                </c:pt>
              </c:numCache>
            </c:numRef>
          </c:val>
          <c:extLst>
            <c:ext xmlns:c16="http://schemas.microsoft.com/office/drawing/2014/chart" uri="{C3380CC4-5D6E-409C-BE32-E72D297353CC}">
              <c16:uniqueId val="{00000000-DBE3-4CE9-9474-DB658CE46EDC}"/>
            </c:ext>
          </c:extLst>
        </c:ser>
        <c:ser>
          <c:idx val="1"/>
          <c:order val="1"/>
          <c:tx>
            <c:strRef>
              <c:f>Sheet3!$S$57</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Sheet3!$Q$58:$Q$62</c:f>
              <c:strCache>
                <c:ptCount val="5"/>
                <c:pt idx="0">
                  <c:v>Strongly Agree</c:v>
                </c:pt>
                <c:pt idx="1">
                  <c:v>Agree</c:v>
                </c:pt>
                <c:pt idx="2">
                  <c:v>Neither Agree nor Disagree</c:v>
                </c:pt>
                <c:pt idx="3">
                  <c:v>Disagree</c:v>
                </c:pt>
                <c:pt idx="4">
                  <c:v>Strongly Disagree</c:v>
                </c:pt>
              </c:strCache>
            </c:strRef>
          </c:cat>
          <c:val>
            <c:numRef>
              <c:f>Sheet3!$S$58:$S$62</c:f>
              <c:numCache>
                <c:formatCode>0%</c:formatCode>
                <c:ptCount val="5"/>
                <c:pt idx="0">
                  <c:v>0.37</c:v>
                </c:pt>
                <c:pt idx="1">
                  <c:v>0.43</c:v>
                </c:pt>
                <c:pt idx="2">
                  <c:v>0.18</c:v>
                </c:pt>
                <c:pt idx="3">
                  <c:v>0.02</c:v>
                </c:pt>
                <c:pt idx="4">
                  <c:v>0</c:v>
                </c:pt>
              </c:numCache>
            </c:numRef>
          </c:val>
          <c:extLst>
            <c:ext xmlns:c16="http://schemas.microsoft.com/office/drawing/2014/chart" uri="{C3380CC4-5D6E-409C-BE32-E72D297353CC}">
              <c16:uniqueId val="{00000001-DBE3-4CE9-9474-DB658CE46EDC}"/>
            </c:ext>
          </c:extLst>
        </c:ser>
        <c:ser>
          <c:idx val="2"/>
          <c:order val="2"/>
          <c:tx>
            <c:strRef>
              <c:f>Sheet3!$T$57</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Sheet3!$Q$58:$Q$62</c:f>
              <c:strCache>
                <c:ptCount val="5"/>
                <c:pt idx="0">
                  <c:v>Strongly Agree</c:v>
                </c:pt>
                <c:pt idx="1">
                  <c:v>Agree</c:v>
                </c:pt>
                <c:pt idx="2">
                  <c:v>Neither Agree nor Disagree</c:v>
                </c:pt>
                <c:pt idx="3">
                  <c:v>Disagree</c:v>
                </c:pt>
                <c:pt idx="4">
                  <c:v>Strongly Disagree</c:v>
                </c:pt>
              </c:strCache>
            </c:strRef>
          </c:cat>
          <c:val>
            <c:numRef>
              <c:f>Sheet3!$T$58:$T$62</c:f>
              <c:numCache>
                <c:formatCode>0%</c:formatCode>
                <c:ptCount val="5"/>
                <c:pt idx="0">
                  <c:v>0.33</c:v>
                </c:pt>
                <c:pt idx="1">
                  <c:v>0.43</c:v>
                </c:pt>
                <c:pt idx="2">
                  <c:v>0.19</c:v>
                </c:pt>
                <c:pt idx="3">
                  <c:v>0.03</c:v>
                </c:pt>
                <c:pt idx="4">
                  <c:v>0.02</c:v>
                </c:pt>
              </c:numCache>
            </c:numRef>
          </c:val>
          <c:extLst>
            <c:ext xmlns:c16="http://schemas.microsoft.com/office/drawing/2014/chart" uri="{C3380CC4-5D6E-409C-BE32-E72D297353CC}">
              <c16:uniqueId val="{00000002-DBE3-4CE9-9474-DB658CE46EDC}"/>
            </c:ext>
          </c:extLst>
        </c:ser>
        <c:dLbls>
          <c:dLblPos val="outEnd"/>
          <c:showLegendKey val="0"/>
          <c:showVal val="1"/>
          <c:showCatName val="0"/>
          <c:showSerName val="0"/>
          <c:showPercent val="0"/>
          <c:showBubbleSize val="0"/>
        </c:dLbls>
        <c:gapWidth val="219"/>
        <c:overlap val="-27"/>
        <c:axId val="991283887"/>
        <c:axId val="991282223"/>
      </c:barChart>
      <c:catAx>
        <c:axId val="99128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91282223"/>
        <c:crosses val="autoZero"/>
        <c:auto val="1"/>
        <c:lblAlgn val="ctr"/>
        <c:lblOffset val="100"/>
        <c:noMultiLvlLbl val="0"/>
      </c:catAx>
      <c:valAx>
        <c:axId val="991282223"/>
        <c:scaling>
          <c:orientation val="minMax"/>
        </c:scaling>
        <c:delete val="1"/>
        <c:axPos val="l"/>
        <c:numFmt formatCode="0%" sourceLinked="1"/>
        <c:majorTickMark val="none"/>
        <c:minorTickMark val="none"/>
        <c:tickLblPos val="nextTo"/>
        <c:crossAx val="991283887"/>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a:t>
            </a:r>
            <a:r>
              <a:rPr lang="en-US" baseline="0" dirty="0"/>
              <a:t> agree that pre-service training address the knowledge/skills needed to care for a child(ren)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Skills</c:v>
                </c:pt>
              </c:strCache>
            </c:strRef>
          </c:tx>
          <c:spPr>
            <a:solidFill>
              <a:schemeClr val="accent1"/>
            </a:solidFill>
            <a:ln>
              <a:noFill/>
            </a:ln>
            <a:effectLst/>
          </c:spPr>
          <c:invertIfNegative val="0"/>
          <c:cat>
            <c:numRef>
              <c:f>Sheet1!$A$2:$A$3</c:f>
              <c:numCache>
                <c:formatCode>General</c:formatCode>
                <c:ptCount val="2"/>
                <c:pt idx="0">
                  <c:v>2024</c:v>
                </c:pt>
                <c:pt idx="1">
                  <c:v>2025</c:v>
                </c:pt>
              </c:numCache>
            </c:numRef>
          </c:cat>
          <c:val>
            <c:numRef>
              <c:f>Sheet1!$B$2:$B$3</c:f>
              <c:numCache>
                <c:formatCode>0%</c:formatCode>
                <c:ptCount val="2"/>
                <c:pt idx="0">
                  <c:v>0.42</c:v>
                </c:pt>
                <c:pt idx="1">
                  <c:v>0.69</c:v>
                </c:pt>
              </c:numCache>
            </c:numRef>
          </c:val>
          <c:extLst>
            <c:ext xmlns:c16="http://schemas.microsoft.com/office/drawing/2014/chart" uri="{C3380CC4-5D6E-409C-BE32-E72D297353CC}">
              <c16:uniqueId val="{00000000-8B81-4F92-B28D-999F7B539274}"/>
            </c:ext>
          </c:extLst>
        </c:ser>
        <c:ser>
          <c:idx val="1"/>
          <c:order val="1"/>
          <c:tx>
            <c:strRef>
              <c:f>Sheet1!$C$1</c:f>
              <c:strCache>
                <c:ptCount val="1"/>
                <c:pt idx="0">
                  <c:v>Knowledge</c:v>
                </c:pt>
              </c:strCache>
            </c:strRef>
          </c:tx>
          <c:spPr>
            <a:solidFill>
              <a:schemeClr val="accent2"/>
            </a:solidFill>
            <a:ln>
              <a:noFill/>
            </a:ln>
            <a:effectLst/>
          </c:spPr>
          <c:invertIfNegative val="0"/>
          <c:cat>
            <c:numRef>
              <c:f>Sheet1!$A$2:$A$3</c:f>
              <c:numCache>
                <c:formatCode>General</c:formatCode>
                <c:ptCount val="2"/>
                <c:pt idx="0">
                  <c:v>2024</c:v>
                </c:pt>
                <c:pt idx="1">
                  <c:v>2025</c:v>
                </c:pt>
              </c:numCache>
            </c:numRef>
          </c:cat>
          <c:val>
            <c:numRef>
              <c:f>Sheet1!$C$2:$C$3</c:f>
              <c:numCache>
                <c:formatCode>0%</c:formatCode>
                <c:ptCount val="2"/>
                <c:pt idx="0">
                  <c:v>0.46</c:v>
                </c:pt>
                <c:pt idx="1">
                  <c:v>0.78</c:v>
                </c:pt>
              </c:numCache>
            </c:numRef>
          </c:val>
          <c:extLst>
            <c:ext xmlns:c16="http://schemas.microsoft.com/office/drawing/2014/chart" uri="{C3380CC4-5D6E-409C-BE32-E72D297353CC}">
              <c16:uniqueId val="{00000001-8B81-4F92-B28D-999F7B539274}"/>
            </c:ext>
          </c:extLst>
        </c:ser>
        <c:dLbls>
          <c:showLegendKey val="0"/>
          <c:showVal val="0"/>
          <c:showCatName val="0"/>
          <c:showSerName val="0"/>
          <c:showPercent val="0"/>
          <c:showBubbleSize val="0"/>
        </c:dLbls>
        <c:gapWidth val="219"/>
        <c:overlap val="-27"/>
        <c:axId val="1499971759"/>
        <c:axId val="1668531776"/>
      </c:barChart>
      <c:catAx>
        <c:axId val="149997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8531776"/>
        <c:crosses val="autoZero"/>
        <c:auto val="1"/>
        <c:lblAlgn val="ctr"/>
        <c:lblOffset val="100"/>
        <c:noMultiLvlLbl val="0"/>
      </c:catAx>
      <c:valAx>
        <c:axId val="1668531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997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8" tIns="48325" rIns="96648" bIns="48325"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8" tIns="48325" rIns="96648" bIns="48325" rtlCol="0"/>
          <a:lstStyle>
            <a:lvl1pPr algn="r">
              <a:defRPr sz="1300"/>
            </a:lvl1pPr>
          </a:lstStyle>
          <a:p>
            <a:fld id="{E4171E3E-60BB-455D-A45D-5015DC87ECA4}" type="datetimeFigureOut">
              <a:rPr lang="en-US" smtClean="0"/>
              <a:t>10/22/2025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5" rIns="96648" bIns="48325"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8" tIns="48325" rIns="96648"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8" tIns="48325" rIns="96648"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8" tIns="48325" rIns="96648" bIns="48325" rtlCol="0" anchor="b"/>
          <a:lstStyle>
            <a:lvl1pPr algn="r">
              <a:defRPr sz="1300"/>
            </a:lvl1pPr>
          </a:lstStyle>
          <a:p>
            <a:fld id="{114E0EE4-6F05-4FF3-8EE0-F5EE19218496}" type="slidenum">
              <a:rPr lang="en-US" smtClean="0"/>
              <a:t>‹#›</a:t>
            </a:fld>
            <a:endParaRPr lang="en-US"/>
          </a:p>
        </p:txBody>
      </p:sp>
    </p:spTree>
    <p:extLst>
      <p:ext uri="{BB962C8B-B14F-4D97-AF65-F5344CB8AC3E}">
        <p14:creationId xmlns:p14="http://schemas.microsoft.com/office/powerpoint/2010/main" val="27705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cf.hhs.gov/sites/default/files/documents/cb/cfsr_general_factsheet.pdf" TargetMode="External"/><Relationship Id="rId7" Type="http://schemas.openxmlformats.org/officeDocument/2006/relationships/hyperlink" Target="https://www.acf.hhs.gov/sites/default/files/documents/cb/va-cfsr-r3-pip.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acf.hhs.gov/sites/default/files/documents/cb/va-cfsr-r3-final.pdf" TargetMode="External"/><Relationship Id="rId5" Type="http://schemas.openxmlformats.org/officeDocument/2006/relationships/hyperlink" Target="https://www.fosteringcourtimprovement.org/CFSR/CFSR3Reports/VA/CFSRStatewideAssessment3rdRoundCFSR.pdf" TargetMode="External"/><Relationship Id="rId4" Type="http://schemas.openxmlformats.org/officeDocument/2006/relationships/hyperlink" Target="https://www.acf.hhs.gov/sites/default/files/documents/cb/cfsr-fact-sheet-legal-judicial.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22375"/>
            <a:ext cx="586422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5CE3D-E0C5-4A58-98F7-091C6B812941}" type="slidenum">
              <a:rPr lang="en-US" smtClean="0"/>
              <a:t>1</a:t>
            </a:fld>
            <a:endParaRPr lang="en-US"/>
          </a:p>
        </p:txBody>
      </p:sp>
    </p:spTree>
    <p:extLst>
      <p:ext uri="{BB962C8B-B14F-4D97-AF65-F5344CB8AC3E}">
        <p14:creationId xmlns:p14="http://schemas.microsoft.com/office/powerpoint/2010/main" val="234934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11</a:t>
            </a:fld>
            <a:endParaRPr lang="en-US"/>
          </a:p>
        </p:txBody>
      </p:sp>
    </p:spTree>
    <p:extLst>
      <p:ext uri="{BB962C8B-B14F-4D97-AF65-F5344CB8AC3E}">
        <p14:creationId xmlns:p14="http://schemas.microsoft.com/office/powerpoint/2010/main" val="225878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14</a:t>
            </a:fld>
            <a:endParaRPr lang="en-US"/>
          </a:p>
        </p:txBody>
      </p:sp>
    </p:spTree>
    <p:extLst>
      <p:ext uri="{BB962C8B-B14F-4D97-AF65-F5344CB8AC3E}">
        <p14:creationId xmlns:p14="http://schemas.microsoft.com/office/powerpoint/2010/main" val="148157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15</a:t>
            </a:fld>
            <a:endParaRPr lang="en-US"/>
          </a:p>
        </p:txBody>
      </p:sp>
    </p:spTree>
    <p:extLst>
      <p:ext uri="{BB962C8B-B14F-4D97-AF65-F5344CB8AC3E}">
        <p14:creationId xmlns:p14="http://schemas.microsoft.com/office/powerpoint/2010/main" val="5032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16</a:t>
            </a:fld>
            <a:endParaRPr lang="en-US"/>
          </a:p>
        </p:txBody>
      </p:sp>
    </p:spTree>
    <p:extLst>
      <p:ext uri="{BB962C8B-B14F-4D97-AF65-F5344CB8AC3E}">
        <p14:creationId xmlns:p14="http://schemas.microsoft.com/office/powerpoint/2010/main" val="193230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18</a:t>
            </a:fld>
            <a:endParaRPr lang="en-US"/>
          </a:p>
        </p:txBody>
      </p:sp>
    </p:spTree>
    <p:extLst>
      <p:ext uri="{BB962C8B-B14F-4D97-AF65-F5344CB8AC3E}">
        <p14:creationId xmlns:p14="http://schemas.microsoft.com/office/powerpoint/2010/main" val="188125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20</a:t>
            </a:fld>
            <a:endParaRPr lang="en-US"/>
          </a:p>
        </p:txBody>
      </p:sp>
    </p:spTree>
    <p:extLst>
      <p:ext uri="{BB962C8B-B14F-4D97-AF65-F5344CB8AC3E}">
        <p14:creationId xmlns:p14="http://schemas.microsoft.com/office/powerpoint/2010/main" val="99718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21</a:t>
            </a:fld>
            <a:endParaRPr lang="en-US"/>
          </a:p>
        </p:txBody>
      </p:sp>
    </p:spTree>
    <p:extLst>
      <p:ext uri="{BB962C8B-B14F-4D97-AF65-F5344CB8AC3E}">
        <p14:creationId xmlns:p14="http://schemas.microsoft.com/office/powerpoint/2010/main" val="112012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E0EE4-6F05-4FF3-8EE0-F5EE19218496}" type="slidenum">
              <a:rPr lang="en-US" smtClean="0"/>
              <a:t>22</a:t>
            </a:fld>
            <a:endParaRPr lang="en-US"/>
          </a:p>
        </p:txBody>
      </p:sp>
    </p:spTree>
    <p:extLst>
      <p:ext uri="{BB962C8B-B14F-4D97-AF65-F5344CB8AC3E}">
        <p14:creationId xmlns:p14="http://schemas.microsoft.com/office/powerpoint/2010/main" val="241755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23</a:t>
            </a:fld>
            <a:endParaRPr lang="en-US"/>
          </a:p>
        </p:txBody>
      </p:sp>
    </p:spTree>
    <p:extLst>
      <p:ext uri="{BB962C8B-B14F-4D97-AF65-F5344CB8AC3E}">
        <p14:creationId xmlns:p14="http://schemas.microsoft.com/office/powerpoint/2010/main" val="67105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are new to this meeting: plusses what went well and we should consider continuing on for future meetings. For deltas, what we should consider changing for our next meeting . Start with plusses.  </a:t>
            </a:r>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16616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a couple of housekeeping items  - Please keep yourself muted and utilize the chat. </a:t>
            </a:r>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041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Resources: </a:t>
            </a:r>
          </a:p>
          <a:p>
            <a:r>
              <a:rPr lang="en-US" dirty="0">
                <a:hlinkClick r:id="rId3"/>
              </a:rPr>
              <a:t>CFSR General Fact Sheet</a:t>
            </a:r>
            <a:endParaRPr lang="en-US" dirty="0"/>
          </a:p>
          <a:p>
            <a:r>
              <a:rPr lang="en-US" dirty="0">
                <a:hlinkClick r:id="rId4"/>
              </a:rPr>
              <a:t>CFSR Fact Sheet for Legal Judicial Communities</a:t>
            </a:r>
            <a:endParaRPr lang="en-US" dirty="0">
              <a:cs typeface="Calibri"/>
            </a:endParaRPr>
          </a:p>
          <a:p>
            <a:endParaRPr lang="en-US" dirty="0">
              <a:cs typeface="Calibri"/>
            </a:endParaRPr>
          </a:p>
          <a:p>
            <a:r>
              <a:rPr lang="en-US">
                <a:cs typeface="Calibri"/>
              </a:rPr>
              <a:t>History: </a:t>
            </a:r>
            <a:endParaRPr lang="en-US">
              <a:ea typeface="Calibri"/>
              <a:cs typeface="Calibri"/>
            </a:endParaRPr>
          </a:p>
          <a:p>
            <a:r>
              <a:rPr lang="en-US" dirty="0">
                <a:cs typeface="Calibri"/>
              </a:rPr>
              <a:t>2017 Statewide Assessment </a:t>
            </a:r>
            <a:r>
              <a:rPr lang="en-US" dirty="0">
                <a:hlinkClick r:id="rId5"/>
              </a:rPr>
              <a:t>Virginia 2017 CFSR Statewide Assessment of Systemic Factors</a:t>
            </a:r>
            <a:endParaRPr lang="en-US" dirty="0"/>
          </a:p>
          <a:p>
            <a:r>
              <a:rPr lang="en-US" dirty="0">
                <a:cs typeface="Calibri"/>
              </a:rPr>
              <a:t>2017 CFSR Final Report </a:t>
            </a:r>
            <a:r>
              <a:rPr lang="es-ES" dirty="0">
                <a:hlinkClick r:id="rId6"/>
              </a:rPr>
              <a:t>VA_CFSR_Final_Report_2017</a:t>
            </a:r>
            <a:endParaRPr lang="es-ES" dirty="0"/>
          </a:p>
          <a:p>
            <a:r>
              <a:rPr lang="en-US" dirty="0">
                <a:cs typeface="Calibri"/>
              </a:rPr>
              <a:t>2019 PIP </a:t>
            </a:r>
            <a:r>
              <a:rPr lang="en-US" dirty="0">
                <a:hlinkClick r:id="rId7"/>
              </a:rPr>
              <a:t>Virginia CFSR Round 3 Program Improvement Plan</a:t>
            </a:r>
            <a:endParaRPr lang="en-US" dirty="0">
              <a:cs typeface="Calibri"/>
            </a:endParaRPr>
          </a:p>
        </p:txBody>
      </p:sp>
      <p:sp>
        <p:nvSpPr>
          <p:cNvPr id="4" name="Slide Number Placeholder 3"/>
          <p:cNvSpPr>
            <a:spLocks noGrp="1"/>
          </p:cNvSpPr>
          <p:nvPr>
            <p:ph type="sldNum" sz="quarter" idx="10"/>
          </p:nvPr>
        </p:nvSpPr>
        <p:spPr/>
        <p:txBody>
          <a:bodyPr/>
          <a:lstStyle/>
          <a:p>
            <a:fld id="{A4BBA1D6-E95B-46A3-B53B-2F45CAE58177}" type="slidenum">
              <a:rPr lang="en-US" smtClean="0"/>
              <a:t>25</a:t>
            </a:fld>
            <a:endParaRPr lang="en-US"/>
          </a:p>
        </p:txBody>
      </p:sp>
    </p:spTree>
    <p:extLst>
      <p:ext uri="{BB962C8B-B14F-4D97-AF65-F5344CB8AC3E}">
        <p14:creationId xmlns:p14="http://schemas.microsoft.com/office/powerpoint/2010/main" val="15465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5635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recall this slide from our last meeting. CWAC is a collaborative advisory group whose charge is partner and advise how we get to our outcomes as a </a:t>
            </a:r>
            <a:r>
              <a:rPr lang="en-US" b="1" i="1"/>
              <a:t>system</a:t>
            </a:r>
            <a:r>
              <a:rPr lang="en-US"/>
              <a:t>. We are working on developing our partnerships in meeting the outcomes.   </a:t>
            </a:r>
          </a:p>
          <a:p>
            <a:r>
              <a:rPr lang="en-US"/>
              <a:t>The items we’re working towards as a child welfare system include </a:t>
            </a:r>
          </a:p>
          <a:p>
            <a:pPr marL="184960" indent="-184960">
              <a:buFont typeface="Arial" panose="020B0604020202020204" pitchFamily="34" charset="0"/>
              <a:buChar char="•"/>
            </a:pPr>
            <a:r>
              <a:rPr lang="en-US"/>
              <a:t>Child welfare program, policy, training and practice issues</a:t>
            </a:r>
          </a:p>
          <a:p>
            <a:pPr marL="184960" indent="-184960">
              <a:buFont typeface="Arial" panose="020B0604020202020204" pitchFamily="34" charset="0"/>
              <a:buChar char="•"/>
            </a:pPr>
            <a:r>
              <a:rPr lang="en-US"/>
              <a:t>The development of the five-year Child and Family Services Plan and annual progress reports, as well as other state plans under the responsibility of Family Services including guiding the development and implementation of Virginia's Program Improvement Plan for any element that Virginia does not meet requirements of the Child and Family Services Review (CFSR)</a:t>
            </a:r>
          </a:p>
          <a:p>
            <a:pPr marL="184960" indent="-184960">
              <a:buFont typeface="Arial" panose="020B0604020202020204" pitchFamily="34" charset="0"/>
              <a:buChar char="•"/>
            </a:pPr>
            <a:r>
              <a:rPr lang="en-US"/>
              <a:t>Ensuring that we build capacity and CQI efforts in achieving and improving all of our outcomes</a:t>
            </a:r>
          </a:p>
          <a:p>
            <a:endParaRPr lang="en-US"/>
          </a:p>
          <a:p>
            <a:r>
              <a:rPr lang="en-US"/>
              <a:t>Let’s move to the next slide for a couple updates.</a:t>
            </a:r>
          </a:p>
          <a:p>
            <a:endParaRPr lang="en-US" sz="1400"/>
          </a:p>
          <a:p>
            <a:endParaRPr lang="en-US"/>
          </a:p>
        </p:txBody>
      </p:sp>
      <p:sp>
        <p:nvSpPr>
          <p:cNvPr id="4" name="Slide Number Placeholder 3"/>
          <p:cNvSpPr>
            <a:spLocks noGrp="1"/>
          </p:cNvSpPr>
          <p:nvPr>
            <p:ph type="sldNum" sz="quarter" idx="10"/>
          </p:nvPr>
        </p:nvSpPr>
        <p:spPr/>
        <p:txBody>
          <a:bodyPr/>
          <a:lstStyle/>
          <a:p>
            <a:pPr defTabSz="493226">
              <a:defRPr/>
            </a:pPr>
            <a:fld id="{DA2DF067-3AAB-4296-A447-B0676AEAC04E}" type="slidenum">
              <a:rPr lang="en-US">
                <a:solidFill>
                  <a:prstClr val="black"/>
                </a:solidFill>
                <a:latin typeface="Calibri" panose="020F0502020204030204"/>
              </a:rPr>
              <a:pPr defTabSz="49322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1282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a:cs typeface="Calibri"/>
            </a:endParaRPr>
          </a:p>
        </p:txBody>
      </p:sp>
      <p:sp>
        <p:nvSpPr>
          <p:cNvPr id="4" name="Slide Number Placeholder 3"/>
          <p:cNvSpPr>
            <a:spLocks noGrp="1"/>
          </p:cNvSpPr>
          <p:nvPr>
            <p:ph type="sldNum" sz="quarter" idx="10"/>
          </p:nvPr>
        </p:nvSpPr>
        <p:spPr/>
        <p:txBody>
          <a:bodyPr/>
          <a:lstStyle/>
          <a:p>
            <a:pPr defTabSz="510903">
              <a:defRPr/>
            </a:pPr>
            <a:fld id="{DA2DF067-3AAB-4296-A447-B0676AEAC04E}" type="slidenum">
              <a:rPr lang="en-US">
                <a:solidFill>
                  <a:prstClr val="black"/>
                </a:solidFill>
                <a:latin typeface="Calibri" panose="020F0502020204030204"/>
              </a:rPr>
              <a:pPr defTabSz="51090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5998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1994 Amendments to the Social Security Act authorize the U.S. Department of Health and Human Services to review state child and family service programs to ensure conformity with the requirements in titles IV-B and IV-E of the Social Security Act.</a:t>
            </a:r>
          </a:p>
          <a:p>
            <a:endParaRPr lang="en-US" dirty="0"/>
          </a:p>
          <a:p>
            <a:r>
              <a:rPr lang="en-US" dirty="0"/>
              <a:t>2000 Children’s Bureau final rule established CFSR processes. </a:t>
            </a:r>
          </a:p>
          <a:p>
            <a:r>
              <a:rPr lang="en-US" dirty="0"/>
              <a:t>Round 1: 2003</a:t>
            </a:r>
          </a:p>
          <a:p>
            <a:r>
              <a:rPr lang="en-US" dirty="0"/>
              <a:t>Round 2: 2009</a:t>
            </a:r>
          </a:p>
          <a:p>
            <a:r>
              <a:rPr lang="en-US" dirty="0"/>
              <a:t>Round 3: 2017</a:t>
            </a:r>
          </a:p>
          <a:p>
            <a:endParaRPr lang="en-US" dirty="0"/>
          </a:p>
          <a:p>
            <a:r>
              <a:rPr lang="en-US" dirty="0"/>
              <a:t>Currently in Round 4: 2023-2026 </a:t>
            </a:r>
          </a:p>
          <a:p>
            <a:endParaRPr lang="en-US" dirty="0"/>
          </a:p>
          <a:p>
            <a:r>
              <a:rPr lang="en-US" dirty="0"/>
              <a:t>Virginia is a year 3 state, review beginning Oct 2025</a:t>
            </a:r>
          </a:p>
          <a:p>
            <a:endParaRPr lang="en-US" dirty="0"/>
          </a:p>
          <a:p>
            <a:r>
              <a:rPr lang="en-US" dirty="0"/>
              <a:t>https://www.cfsrportal.acf.hhs.gov/resources/round-4-resources/cfsr-round-4-process/cfsr-overview-video/video</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3CB61-7944-4622-A03C-E07E503632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78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a:buNone/>
            </a:pPr>
            <a:r>
              <a:rPr lang="en-US" b="0"/>
              <a:t>The start of our round will officially begin in October 2025. In preparation, we are currently gathering data for our statewide assessment. Engagement of key stakeholder groups to obtain feedback and data for the statewide assessment is critical. This includes lived experience, tribes, service providers, legal/judicial partners. </a:t>
            </a:r>
          </a:p>
          <a:p>
            <a:pPr marL="0" lvl="2" indent="0">
              <a:buFont typeface="Arial"/>
              <a:buNone/>
            </a:pPr>
            <a:endParaRPr lang="en-US" b="0"/>
          </a:p>
          <a:p>
            <a:pPr marL="0" lvl="2" indent="0">
              <a:buFont typeface="Arial"/>
              <a:buNone/>
            </a:pPr>
            <a:r>
              <a:rPr lang="en-US" b="0"/>
              <a:t>We will then complete stakeholder interviews and begin the case review process. As part of the federal review a total of 70 cases from local agencies will be reviewed over the course of two quarters. Our federal partners will also conduct interviews with our key stakeholder groups to ask questions about our systemic factor outcomes. </a:t>
            </a:r>
          </a:p>
          <a:p>
            <a:pPr marL="0" lvl="2" indent="0">
              <a:buFont typeface="Arial"/>
              <a:buNone/>
            </a:pPr>
            <a:endParaRPr lang="en-US" b="0"/>
          </a:p>
          <a:p>
            <a:pPr marL="0" lvl="2" indent="0">
              <a:buFont typeface="Arial"/>
              <a:buNone/>
            </a:pPr>
            <a:r>
              <a:rPr lang="en-US" b="0"/>
              <a:t>Upon the completion of our review process, the children’s bureau will issue a final report to our state based on the outcomes of both the case reviews and our statewide assessment. Based on the feedback, Virginia will enter into our PIP. Stakeholders and partners will be selected to participate in our PIP development, and several LDSS agencies will be selected to serve as pilot agencies for initiatives to improve our child welfare outcomes. Once Virginia has achieved all goals identified in the PIP, we will have reached the end of our CFSR round 4.</a:t>
            </a:r>
            <a:r>
              <a:rPr lang="en-US"/>
              <a:t> </a:t>
            </a:r>
            <a:endParaRPr lang="en-US" b="0">
              <a:cs typeface="Calibri"/>
            </a:endParaRPr>
          </a:p>
          <a:p>
            <a:pPr marL="171450" lvl="2" indent="-171450">
              <a:buFont typeface="Arial"/>
              <a:buChar char="•"/>
            </a:pPr>
            <a:endParaRPr lang="en-US" b="0">
              <a:cs typeface="Calibri"/>
            </a:endParaRPr>
          </a:p>
          <a:p>
            <a:pPr marL="0" lvl="2" indent="0">
              <a:buFont typeface="Arial"/>
              <a:buNone/>
            </a:pPr>
            <a:endParaRPr lang="en-US" b="1">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229EDE-FD55-499F-B905-D8B9EBF1E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1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9</a:t>
            </a:fld>
            <a:endParaRPr lang="en-US"/>
          </a:p>
        </p:txBody>
      </p:sp>
    </p:spTree>
    <p:extLst>
      <p:ext uri="{BB962C8B-B14F-4D97-AF65-F5344CB8AC3E}">
        <p14:creationId xmlns:p14="http://schemas.microsoft.com/office/powerpoint/2010/main" val="285885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E0EE4-6F05-4FF3-8EE0-F5EE19218496}" type="slidenum">
              <a:rPr lang="en-US" smtClean="0"/>
              <a:t>10</a:t>
            </a:fld>
            <a:endParaRPr lang="en-US"/>
          </a:p>
        </p:txBody>
      </p:sp>
    </p:spTree>
    <p:extLst>
      <p:ext uri="{BB962C8B-B14F-4D97-AF65-F5344CB8AC3E}">
        <p14:creationId xmlns:p14="http://schemas.microsoft.com/office/powerpoint/2010/main" val="145048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45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40675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rq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6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867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726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382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ow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26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lu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17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DarkGr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760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Gray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81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rang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7309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urple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2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ade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4" name="Rectangle 3"/>
          <p:cNvSpPr/>
          <p:nvPr userDrawn="1"/>
        </p:nvSpPr>
        <p:spPr>
          <a:xfrm>
            <a:off x="0" y="3079816"/>
            <a:ext cx="12263718" cy="377818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088882"/>
            <a:ext cx="10972800" cy="990934"/>
          </a:xfrm>
          <a:noFill/>
        </p:spPr>
        <p:txBody>
          <a:bodyPr anchor="ctr">
            <a:normAutofit/>
          </a:bodyPr>
          <a:lstStyle>
            <a:lvl1pPr algn="l">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201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q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749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Yellow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636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Red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612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Gree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631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rown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 name="Google Shape;266;p31"/>
          <p:cNvGrpSpPr/>
          <p:nvPr userDrawn="1"/>
        </p:nvGrpSpPr>
        <p:grpSpPr>
          <a:xfrm flipV="1">
            <a:off x="419100" y="531067"/>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448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Blue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400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Gray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54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DarkGr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8787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Gray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6216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Purp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51971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ivid_Interior Title Slide">
    <p:spTree>
      <p:nvGrpSpPr>
        <p:cNvPr id="1" name=""/>
        <p:cNvGrpSpPr/>
        <p:nvPr/>
      </p:nvGrpSpPr>
      <p:grpSpPr>
        <a:xfrm>
          <a:off x="0" y="0"/>
          <a:ext cx="0" cy="0"/>
          <a:chOff x="0" y="0"/>
          <a:chExt cx="0" cy="0"/>
        </a:xfrm>
      </p:grpSpPr>
      <p:sp>
        <p:nvSpPr>
          <p:cNvPr id="6" name="Rectangle 5"/>
          <p:cNvSpPr/>
          <p:nvPr userDrawn="1"/>
        </p:nvSpPr>
        <p:spPr>
          <a:xfrm>
            <a:off x="0" y="650431"/>
            <a:ext cx="12192000" cy="6207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894199"/>
            <a:ext cx="12191993" cy="3963798"/>
          </a:xfrm>
          <a:prstGeom prst="rect">
            <a:avLst/>
          </a:prstGeom>
          <a:blipFill>
            <a:blip r:embed="rId3">
              <a:alphaModFix amt="0"/>
            </a:blip>
            <a:tile tx="0" ty="0" sx="100000" sy="100000" flip="none" algn="tl"/>
          </a:blipFill>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13" name="Google Shape;266;p31"/>
          <p:cNvGrpSpPr/>
          <p:nvPr userDrawn="1"/>
        </p:nvGrpSpPr>
        <p:grpSpPr>
          <a:xfrm flipV="1">
            <a:off x="609600" y="1901717"/>
            <a:ext cx="951203" cy="51894"/>
            <a:chOff x="4580561" y="2589004"/>
            <a:chExt cx="1064464" cy="25200"/>
          </a:xfrm>
        </p:grpSpPr>
        <p:sp>
          <p:nvSpPr>
            <p:cNvPr id="14"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2129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Turq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Yel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5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Red_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66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Gree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32065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Brown_Section Header">
    <p:spTree>
      <p:nvGrpSpPr>
        <p:cNvPr id="1" name=""/>
        <p:cNvGrpSpPr/>
        <p:nvPr/>
      </p:nvGrpSpPr>
      <p:grpSpPr>
        <a:xfrm>
          <a:off x="0" y="0"/>
          <a:ext cx="0" cy="0"/>
          <a:chOff x="0" y="0"/>
          <a:chExt cx="0" cy="0"/>
        </a:xfrm>
      </p:grpSpPr>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p:cNvSpPr>
            <a:spLocks noGrp="1"/>
          </p:cNvSpPr>
          <p:nvPr>
            <p:ph type="ctrTitle"/>
          </p:nvPr>
        </p:nvSpPr>
        <p:spPr>
          <a:xfrm>
            <a:off x="636298" y="161898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58215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 w Division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kern="1200" spc="60" baseline="0">
                <a:latin typeface="+mn-lt"/>
                <a:ea typeface="Source Sans Pro"/>
                <a:cs typeface="Source Sans Pro"/>
                <a:sym typeface="Source Sans Pro"/>
              </a:rPr>
              <a:t>Division</a:t>
            </a:r>
          </a:p>
        </p:txBody>
      </p:sp>
    </p:spTree>
    <p:extLst>
      <p:ext uri="{BB962C8B-B14F-4D97-AF65-F5344CB8AC3E}">
        <p14:creationId xmlns:p14="http://schemas.microsoft.com/office/powerpoint/2010/main" val="2364796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817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ay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106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Gr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741823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rang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79111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id Blue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4500" baseline="0">
                <a:solidFill>
                  <a:schemeClr val="bg1"/>
                </a:solidFill>
              </a:defRPr>
            </a:lvl1pPr>
          </a:lstStyle>
          <a:p>
            <a:r>
              <a:rPr lang="en-US"/>
              <a:t>Click to edit Master title style</a:t>
            </a:r>
          </a:p>
        </p:txBody>
      </p:sp>
      <p:grpSp>
        <p:nvGrpSpPr>
          <p:cNvPr id="8" name="Google Shape;266;p31"/>
          <p:cNvGrpSpPr/>
          <p:nvPr userDrawn="1"/>
        </p:nvGrpSpPr>
        <p:grpSpPr>
          <a:xfrm flipV="1">
            <a:off x="609600" y="1901717"/>
            <a:ext cx="951203" cy="51894"/>
            <a:chOff x="4580561" y="2589004"/>
            <a:chExt cx="1064464" cy="25200"/>
          </a:xfrm>
        </p:grpSpPr>
        <p:sp>
          <p:nvSpPr>
            <p:cNvPr id="9"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5508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urple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947619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urq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2467321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Yellow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966769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ed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12380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3403357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own_Title Bottom Bar">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690885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66700" y="6313714"/>
            <a:ext cx="1165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a:xfrm>
            <a:off x="636298" y="342632"/>
            <a:ext cx="10919406" cy="990934"/>
          </a:xfrm>
          <a:noFill/>
        </p:spPr>
        <p:txBody>
          <a:bodyPr anchor="ctr">
            <a:normAutofit/>
          </a:bodyPr>
          <a:lstStyle>
            <a:lvl1pPr algn="l">
              <a:defRPr sz="4500">
                <a:solidFill>
                  <a:schemeClr val="tx2"/>
                </a:solidFill>
              </a:defRPr>
            </a:lvl1pPr>
          </a:lstStyle>
          <a:p>
            <a:r>
              <a:rPr lang="en-US"/>
              <a:t>Click to edit Master title style</a:t>
            </a:r>
          </a:p>
        </p:txBody>
      </p:sp>
    </p:spTree>
    <p:extLst>
      <p:ext uri="{BB962C8B-B14F-4D97-AF65-F5344CB8AC3E}">
        <p14:creationId xmlns:p14="http://schemas.microsoft.com/office/powerpoint/2010/main" val="1762027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u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567949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ay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1163610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arkGr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23572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4495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rang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653272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urple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594012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urq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28214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Yellow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tx2"/>
                </a:solidFill>
              </a:defRPr>
            </a:lvl1pPr>
          </a:lstStyle>
          <a:p>
            <a:r>
              <a:rPr lang="en-US"/>
              <a:t>Click to edit Master title style</a:t>
            </a:r>
          </a:p>
        </p:txBody>
      </p:sp>
    </p:spTree>
    <p:extLst>
      <p:ext uri="{BB962C8B-B14F-4D97-AF65-F5344CB8AC3E}">
        <p14:creationId xmlns:p14="http://schemas.microsoft.com/office/powerpoint/2010/main" val="4228691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ed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96172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ee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723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own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874912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Logo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4500">
                <a:solidFill>
                  <a:schemeClr val="tx1"/>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91551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92000" cy="6183950"/>
          </a:xfrm>
          <a:prstGeom prst="rect">
            <a:avLst/>
          </a:prstGeom>
          <a:solidFill>
            <a:schemeClr val="tx1"/>
          </a:solidFill>
          <a:ln>
            <a:noFill/>
          </a:ln>
        </p:spPr>
      </p:pic>
      <p:sp>
        <p:nvSpPr>
          <p:cNvPr id="4" name="Rectangle 3"/>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347874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1"/>
            <a:ext cx="12192000" cy="12954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10058400" y="-1"/>
            <a:ext cx="2133600" cy="1295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Box 7"/>
          <p:cNvSpPr txBox="1"/>
          <p:nvPr userDrawn="1"/>
        </p:nvSpPr>
        <p:spPr>
          <a:xfrm>
            <a:off x="10668000" y="-33483"/>
            <a:ext cx="1727200" cy="1015663"/>
          </a:xfrm>
          <a:prstGeom prst="rect">
            <a:avLst/>
          </a:prstGeom>
          <a:noFill/>
        </p:spPr>
        <p:txBody>
          <a:bodyPr wrap="square" rtlCol="0">
            <a:spAutoFit/>
          </a:bodyPr>
          <a:lstStyle/>
          <a:p>
            <a:fld id="{59E694B7-7D74-48D4-B98D-83E8B8CA19A4}" type="slidenum">
              <a:rPr lang="en-US" sz="6000" smtClean="0">
                <a:solidFill>
                  <a:schemeClr val="bg1"/>
                </a:solidFill>
                <a:latin typeface="Tw Cen MT Condensed Extra Bold" panose="020B0803020202020204" pitchFamily="34" charset="0"/>
              </a:rPr>
              <a:t>‹#›</a:t>
            </a:fld>
            <a:endParaRPr lang="en-US" sz="6000">
              <a:solidFill>
                <a:schemeClr val="bg1"/>
              </a:solidFill>
              <a:latin typeface="Tw Cen MT Condensed Extra Bold" panose="020B0803020202020204" pitchFamily="34" charset="0"/>
            </a:endParaRPr>
          </a:p>
        </p:txBody>
      </p:sp>
      <p:sp>
        <p:nvSpPr>
          <p:cNvPr id="9" name="Rectangle 8"/>
          <p:cNvSpPr/>
          <p:nvPr userDrawn="1"/>
        </p:nvSpPr>
        <p:spPr>
          <a:xfrm>
            <a:off x="0" y="6324600"/>
            <a:ext cx="12192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0" name="Text Placeholder 7"/>
          <p:cNvSpPr>
            <a:spLocks noGrp="1"/>
          </p:cNvSpPr>
          <p:nvPr>
            <p:ph type="body" sz="half" idx="2"/>
          </p:nvPr>
        </p:nvSpPr>
        <p:spPr>
          <a:xfrm>
            <a:off x="914400" y="1524003"/>
            <a:ext cx="9347200" cy="4621057"/>
          </a:xfrm>
        </p:spPr>
        <p:txBody>
          <a:bodyPr>
            <a:noAutofit/>
          </a:bodyPr>
          <a:lstStyle>
            <a:lvl1pPr>
              <a:spcBef>
                <a:spcPts val="0"/>
              </a:spcBef>
              <a:spcAft>
                <a:spcPts val="1200"/>
              </a:spcAft>
              <a:defRPr/>
            </a:lvl1pPr>
          </a:lstStyle>
          <a:p>
            <a:pPr>
              <a:spcBef>
                <a:spcPts val="0"/>
              </a:spcBef>
              <a:spcAft>
                <a:spcPts val="1200"/>
              </a:spcAft>
            </a:pPr>
            <a:endParaRPr lang="en-US" sz="12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5394369"/>
            <a:ext cx="1098436" cy="823827"/>
          </a:xfrm>
          <a:prstGeom prst="rect">
            <a:avLst/>
          </a:prstGeom>
        </p:spPr>
      </p:pic>
      <p:sp>
        <p:nvSpPr>
          <p:cNvPr id="15" name="Text Placeholder 14"/>
          <p:cNvSpPr>
            <a:spLocks noGrp="1"/>
          </p:cNvSpPr>
          <p:nvPr>
            <p:ph type="body" sz="quarter" idx="10" hasCustomPrompt="1"/>
          </p:nvPr>
        </p:nvSpPr>
        <p:spPr>
          <a:xfrm>
            <a:off x="304800" y="152400"/>
            <a:ext cx="9347200" cy="990600"/>
          </a:xfrm>
        </p:spPr>
        <p:txBody>
          <a:bodyPr>
            <a:normAutofit/>
          </a:bodyPr>
          <a:lstStyle>
            <a:lvl1pPr marL="0" indent="0">
              <a:buNone/>
              <a:defRPr sz="3600" b="1">
                <a:solidFill>
                  <a:schemeClr val="bg1"/>
                </a:solidFill>
              </a:defRPr>
            </a:lvl1pPr>
          </a:lstStyle>
          <a:p>
            <a:pPr lvl="0"/>
            <a:r>
              <a:rPr lang="en-US"/>
              <a:t>Slide Title</a:t>
            </a:r>
          </a:p>
        </p:txBody>
      </p:sp>
    </p:spTree>
    <p:extLst>
      <p:ext uri="{BB962C8B-B14F-4D97-AF65-F5344CB8AC3E}">
        <p14:creationId xmlns:p14="http://schemas.microsoft.com/office/powerpoint/2010/main" val="216836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tx2"/>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93943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_v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99E538D-9618-4205-AA08-736AD425A3FC}"/>
              </a:ext>
            </a:extLst>
          </p:cNvPr>
          <p:cNvSpPr/>
          <p:nvPr userDrawn="1"/>
        </p:nvSpPr>
        <p:spPr>
          <a:xfrm>
            <a:off x="0" y="0"/>
            <a:ext cx="12192000" cy="15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525500" y="278235"/>
            <a:ext cx="10711545" cy="720227"/>
          </a:xfrm>
        </p:spPr>
        <p:txBody>
          <a:bodyPr>
            <a:normAutofit/>
          </a:bodyPr>
          <a:lstStyle>
            <a:lvl1pPr>
              <a:defRPr sz="3000"/>
            </a:lvl1pPr>
          </a:lstStyle>
          <a:p>
            <a:r>
              <a:rPr lang="en-US"/>
              <a:t>History Timeline</a:t>
            </a:r>
            <a:endParaRPr lang="ru-RU"/>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525500" y="1786436"/>
            <a:ext cx="11065865" cy="4533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625355" y="919827"/>
            <a:ext cx="477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9A66C708-772E-4E30-9D1D-7417A222A932}"/>
              </a:ext>
            </a:extLst>
          </p:cNvPr>
          <p:cNvSpPr>
            <a:spLocks noGrp="1"/>
          </p:cNvSpPr>
          <p:nvPr>
            <p:ph type="body" sz="quarter" idx="10" hasCustomPrompt="1"/>
          </p:nvPr>
        </p:nvSpPr>
        <p:spPr>
          <a:xfrm>
            <a:off x="526183" y="966464"/>
            <a:ext cx="10710862" cy="412510"/>
          </a:xfrm>
        </p:spPr>
        <p:txBody>
          <a:bodyPr>
            <a:normAutofit/>
          </a:bodyPr>
          <a:lstStyle>
            <a:lvl1pPr marL="0" indent="0">
              <a:buNone/>
              <a:defRPr sz="2300" i="1">
                <a:solidFill>
                  <a:schemeClr val="tx2"/>
                </a:solidFill>
              </a:defRPr>
            </a:lvl1pPr>
          </a:lstStyle>
          <a:p>
            <a:pPr lvl="0"/>
            <a:r>
              <a:rPr lang="en-US"/>
              <a:t>Timeline Subtitle</a:t>
            </a:r>
          </a:p>
        </p:txBody>
      </p:sp>
    </p:spTree>
    <p:extLst>
      <p:ext uri="{BB962C8B-B14F-4D97-AF65-F5344CB8AC3E}">
        <p14:creationId xmlns:p14="http://schemas.microsoft.com/office/powerpoint/2010/main" val="308203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p:cNvSpPr/>
          <p:nvPr userDrawn="1"/>
        </p:nvSpPr>
        <p:spPr>
          <a:xfrm>
            <a:off x="0" y="-1"/>
            <a:ext cx="12192000" cy="8382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324600"/>
            <a:ext cx="12192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Box 7"/>
          <p:cNvSpPr txBox="1"/>
          <p:nvPr userDrawn="1"/>
        </p:nvSpPr>
        <p:spPr>
          <a:xfrm>
            <a:off x="10261602" y="6381694"/>
            <a:ext cx="1809577" cy="461665"/>
          </a:xfrm>
          <a:prstGeom prst="rect">
            <a:avLst/>
          </a:prstGeom>
          <a:noFill/>
        </p:spPr>
        <p:txBody>
          <a:bodyPr wrap="square" rtlCol="0">
            <a:spAutoFit/>
          </a:bodyPr>
          <a:lstStyle/>
          <a:p>
            <a:pPr algn="r"/>
            <a:fld id="{59E694B7-7D74-48D4-B98D-83E8B8CA19A4}" type="slidenum">
              <a:rPr lang="en-US" sz="2400" smtClean="0">
                <a:solidFill>
                  <a:schemeClr val="bg1"/>
                </a:solidFill>
                <a:latin typeface="Tw Cen MT Condensed Extra Bold" panose="020B0803020202020204" pitchFamily="34" charset="0"/>
              </a:rPr>
              <a:pPr algn="r"/>
              <a:t>‹#›</a:t>
            </a:fld>
            <a:endParaRPr lang="en-US" sz="2400">
              <a:solidFill>
                <a:schemeClr val="bg1"/>
              </a:solidFill>
              <a:latin typeface="Tw Cen MT Condensed Extra Bold" panose="020B0803020202020204" pitchFamily="34" charset="0"/>
            </a:endParaRPr>
          </a:p>
        </p:txBody>
      </p:sp>
      <p:sp>
        <p:nvSpPr>
          <p:cNvPr id="7" name="Text Placeholder 14"/>
          <p:cNvSpPr>
            <a:spLocks noGrp="1"/>
          </p:cNvSpPr>
          <p:nvPr>
            <p:ph type="body" sz="quarter" idx="10" hasCustomPrompt="1"/>
          </p:nvPr>
        </p:nvSpPr>
        <p:spPr>
          <a:xfrm>
            <a:off x="0" y="10732"/>
            <a:ext cx="12192000" cy="827468"/>
          </a:xfrm>
        </p:spPr>
        <p:txBody>
          <a:bodyPr>
            <a:normAutofit/>
          </a:bodyPr>
          <a:lstStyle>
            <a:lvl1pPr marL="0" indent="0" algn="ctr">
              <a:buNone/>
              <a:defRPr sz="3600" b="1">
                <a:solidFill>
                  <a:schemeClr val="bg1"/>
                </a:solidFill>
              </a:defRPr>
            </a:lvl1pPr>
          </a:lstStyle>
          <a:p>
            <a:pPr lvl="0"/>
            <a:r>
              <a:rPr lang="en-US"/>
              <a:t>Slide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93" y="6357704"/>
            <a:ext cx="621639" cy="4754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470" y="6349416"/>
            <a:ext cx="645655" cy="483768"/>
          </a:xfrm>
          <a:prstGeom prst="rect">
            <a:avLst/>
          </a:prstGeom>
        </p:spPr>
      </p:pic>
    </p:spTree>
    <p:extLst>
      <p:ext uri="{BB962C8B-B14F-4D97-AF65-F5344CB8AC3E}">
        <p14:creationId xmlns:p14="http://schemas.microsoft.com/office/powerpoint/2010/main" val="423605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1702799"/>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Title 1"/>
          <p:cNvSpPr>
            <a:spLocks noGrp="1"/>
          </p:cNvSpPr>
          <p:nvPr>
            <p:ph type="title"/>
          </p:nvPr>
        </p:nvSpPr>
        <p:spPr>
          <a:xfrm>
            <a:off x="441539" y="365125"/>
            <a:ext cx="11308922"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41539" y="1904999"/>
            <a:ext cx="11308922" cy="4271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Google Shape;220;p24"/>
          <p:cNvSpPr/>
          <p:nvPr userDrawn="1"/>
        </p:nvSpPr>
        <p:spPr>
          <a:xfrm>
            <a:off x="0" y="1662456"/>
            <a:ext cx="7560000" cy="50400"/>
          </a:xfrm>
          <a:prstGeom prst="rect">
            <a:avLst/>
          </a:prstGeom>
          <a:solidFill>
            <a:srgbClr val="F58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p24"/>
          <p:cNvSpPr/>
          <p:nvPr userDrawn="1"/>
        </p:nvSpPr>
        <p:spPr>
          <a:xfrm>
            <a:off x="7505700" y="1662456"/>
            <a:ext cx="4686300" cy="50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776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90"/>
            <a:ext cx="1473200" cy="257583"/>
          </a:xfrm>
          <a:prstGeom prst="rect">
            <a:avLst/>
          </a:prstGeom>
        </p:spPr>
      </p:pic>
      <p:sp>
        <p:nvSpPr>
          <p:cNvPr id="8" name="Title 1"/>
          <p:cNvSpPr>
            <a:spLocks noGrp="1"/>
          </p:cNvSpPr>
          <p:nvPr>
            <p:ph type="ctrTitle"/>
          </p:nvPr>
        </p:nvSpPr>
        <p:spPr>
          <a:xfrm>
            <a:off x="636303" y="342632"/>
            <a:ext cx="10919407" cy="990934"/>
          </a:xfrm>
          <a:noFill/>
        </p:spPr>
        <p:txBody>
          <a:bodyPr anchor="ctr">
            <a:normAutofit/>
          </a:bodyPr>
          <a:lstStyle>
            <a:lvl1pPr algn="l">
              <a:defRPr sz="4050">
                <a:solidFill>
                  <a:schemeClr val="tx2"/>
                </a:solidFill>
              </a:defRPr>
            </a:lvl1pPr>
          </a:lstStyle>
          <a:p>
            <a:r>
              <a:rPr lang="en-US"/>
              <a:t>Click to edit Master title style</a:t>
            </a:r>
          </a:p>
        </p:txBody>
      </p:sp>
      <p:sp>
        <p:nvSpPr>
          <p:cNvPr id="9" name="Content Placeholder 2"/>
          <p:cNvSpPr>
            <a:spLocks noGrp="1"/>
          </p:cNvSpPr>
          <p:nvPr>
            <p:ph idx="1"/>
          </p:nvPr>
        </p:nvSpPr>
        <p:spPr>
          <a:xfrm>
            <a:off x="636303" y="1468836"/>
            <a:ext cx="10919407"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49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Slide Number">
            <a:extLst>
              <a:ext uri="{FF2B5EF4-FFF2-40B4-BE49-F238E27FC236}">
                <a16:creationId xmlns:a16="http://schemas.microsoft.com/office/drawing/2014/main" id="{EA48648F-4A04-5F5C-EAD3-0E2BEA0A8208}"/>
              </a:ext>
            </a:extLst>
          </p:cNvPr>
          <p:cNvSpPr>
            <a:spLocks noChangeArrowheads="1"/>
          </p:cNvSpPr>
          <p:nvPr userDrawn="1">
            <p:custDataLst>
              <p:tags r:id="rId3"/>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Text Box">
            <a:extLst>
              <a:ext uri="{FF2B5EF4-FFF2-40B4-BE49-F238E27FC236}">
                <a16:creationId xmlns:a16="http://schemas.microsoft.com/office/drawing/2014/main" id="{32448E83-49EE-DE6D-A0EB-7C2A851336F6}"/>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AF772A3E-0754-9577-D1A8-2AE1812F89CE}"/>
              </a:ext>
            </a:extLst>
          </p:cNvPr>
          <p:cNvSpPr txBox="1">
            <a:spLocks/>
          </p:cNvSpPr>
          <p:nvPr userDrawn="1"/>
        </p:nvSpPr>
        <p:spPr bwMode="ltGray">
          <a:xfrm>
            <a:off x="10844544" y="155376"/>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October 22, 2025</a:t>
            </a:fld>
            <a:endParaRPr lang="en-US"/>
          </a:p>
        </p:txBody>
      </p:sp>
      <p:sp>
        <p:nvSpPr>
          <p:cNvPr id="5" name="Date Placeholder 5">
            <a:extLst>
              <a:ext uri="{FF2B5EF4-FFF2-40B4-BE49-F238E27FC236}">
                <a16:creationId xmlns:a16="http://schemas.microsoft.com/office/drawing/2014/main" id="{3A17110A-2B4F-0097-3E45-317788E5C872}"/>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9279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1702799"/>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Title 1"/>
          <p:cNvSpPr>
            <a:spLocks noGrp="1"/>
          </p:cNvSpPr>
          <p:nvPr>
            <p:ph type="title"/>
          </p:nvPr>
        </p:nvSpPr>
        <p:spPr>
          <a:xfrm>
            <a:off x="441539" y="365125"/>
            <a:ext cx="11308922"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41539" y="1904999"/>
            <a:ext cx="11308922" cy="4271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321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a:prstGeom prst="rect">
            <a:avLst/>
          </a:prstGeom>
        </p:spPr>
        <p:txBody>
          <a:bodyPr anchor="ct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a:prstGeom prst="rect">
            <a:avLst/>
          </a:prstGeom>
        </p:spPr>
        <p:txBody>
          <a:bodyPr/>
          <a:lstStyle>
            <a:lvl1pPr>
              <a:defRPr sz="2800">
                <a:latin typeface="Source Sans Pro" panose="020B0503030403020204" pitchFamily="34" charset="0"/>
              </a:defRPr>
            </a:lvl1pPr>
            <a:lvl2pPr>
              <a:defRPr sz="2800">
                <a:latin typeface="Merriweather" panose="00000500000000000000" pitchFamily="2" charset="0"/>
              </a:defRPr>
            </a:lvl2pPr>
            <a:lvl3pPr>
              <a:defRPr sz="2400">
                <a:latin typeface="Merriweather" panose="00000500000000000000" pitchFamily="2" charset="0"/>
              </a:defRPr>
            </a:lvl3pPr>
            <a:lvl4pPr>
              <a:defRPr sz="2000">
                <a:latin typeface="Merriweather" panose="00000500000000000000" pitchFamily="2" charset="0"/>
              </a:defRPr>
            </a:lvl4pPr>
            <a:lvl5pPr>
              <a:defRPr sz="2000">
                <a:latin typeface="Merriweather" panose="00000500000000000000"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402214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5" name="Google Shape;266;p31"/>
          <p:cNvGrpSpPr/>
          <p:nvPr userDrawn="1"/>
        </p:nvGrpSpPr>
        <p:grpSpPr>
          <a:xfrm flipV="1">
            <a:off x="419100" y="531067"/>
            <a:ext cx="951203" cy="51894"/>
            <a:chOff x="4580561" y="2589004"/>
            <a:chExt cx="1064464" cy="25200"/>
          </a:xfrm>
        </p:grpSpPr>
        <p:sp>
          <p:nvSpPr>
            <p:cNvPr id="16"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91541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371600"/>
          </a:xfrm>
          <a:prstGeom prst="rect">
            <a:avLst/>
          </a:prstGeom>
        </p:spPr>
        <p:txBody>
          <a:bodyPr anchor="ctr">
            <a:normAutofit/>
          </a:bodyPr>
          <a:lstStyle>
            <a:lvl1pPr>
              <a:defRPr sz="36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365780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5" name="Google Shape;266;p31"/>
          <p:cNvGrpSpPr/>
          <p:nvPr userDrawn="1"/>
        </p:nvGrpSpPr>
        <p:grpSpPr>
          <a:xfrm flipV="1">
            <a:off x="419100" y="531067"/>
            <a:ext cx="951203" cy="51894"/>
            <a:chOff x="4580561" y="2589004"/>
            <a:chExt cx="1064464" cy="25200"/>
          </a:xfrm>
        </p:grpSpPr>
        <p:sp>
          <p:nvSpPr>
            <p:cNvPr id="16"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8;p31"/>
            <p:cNvSpPr/>
            <p:nvPr/>
          </p:nvSpPr>
          <p:spPr>
            <a:xfrm rot="-5400000">
              <a:off x="4836311" y="2333254"/>
              <a:ext cx="25200" cy="5367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312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45611" cy="6183950"/>
          </a:xfrm>
          <a:prstGeom prst="rect">
            <a:avLst/>
          </a:prstGeom>
          <a:solidFill>
            <a:schemeClr val="tx1"/>
          </a:solidFill>
          <a:ln>
            <a:noFill/>
          </a:ln>
        </p:spPr>
      </p:pic>
      <p:sp>
        <p:nvSpPr>
          <p:cNvPr id="9" name="Rectangle 8"/>
          <p:cNvSpPr/>
          <p:nvPr userDrawn="1"/>
        </p:nvSpPr>
        <p:spPr>
          <a:xfrm>
            <a:off x="0" y="674050"/>
            <a:ext cx="12192000" cy="61839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45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rgbClr val="9B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1752880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Google Shape;173;p18"/>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0" name="Google Shape;178;p18"/>
          <p:cNvSpPr/>
          <p:nvPr userDrawn="1"/>
        </p:nvSpPr>
        <p:spPr>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p18"/>
          <p:cNvSpPr/>
          <p:nvPr userDrawn="1"/>
        </p:nvSpPr>
        <p:spPr>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8"/>
          <p:cNvSpPr/>
          <p:nvPr userDrawn="1"/>
        </p:nvSpPr>
        <p:spPr>
          <a:xfrm>
            <a:off x="1791997" y="3983496"/>
            <a:ext cx="8608006" cy="99874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p:cNvSpPr/>
          <p:nvPr userDrawn="1"/>
        </p:nvSpPr>
        <p:spPr>
          <a:xfrm>
            <a:off x="1791997" y="3983496"/>
            <a:ext cx="8608006" cy="1574928"/>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p:cNvSpPr>
            <a:spLocks noGrp="1"/>
          </p:cNvSpPr>
          <p:nvPr>
            <p:ph type="ctrTitle"/>
          </p:nvPr>
        </p:nvSpPr>
        <p:spPr>
          <a:xfrm>
            <a:off x="1791997" y="3983496"/>
            <a:ext cx="8608006" cy="990934"/>
          </a:xfrm>
        </p:spPr>
        <p:txBody>
          <a:bodyPr anchor="ctr">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791997" y="5120640"/>
            <a:ext cx="8608006" cy="43778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oogle Shape;179;p18"/>
          <p:cNvPicPr preferRelativeResize="0"/>
          <p:nvPr userDrawn="1"/>
        </p:nvPicPr>
        <p:blipFill rotWithShape="1">
          <a:blip r:embed="rId3">
            <a:alphaModFix/>
          </a:blip>
          <a:srcRect l="1662" r="1672"/>
          <a:stretch/>
        </p:blipFill>
        <p:spPr>
          <a:xfrm>
            <a:off x="140369" y="162426"/>
            <a:ext cx="2271418" cy="1249279"/>
          </a:xfrm>
          <a:prstGeom prst="rect">
            <a:avLst/>
          </a:prstGeom>
          <a:noFill/>
          <a:ln>
            <a:noFill/>
          </a:ln>
        </p:spPr>
      </p:pic>
    </p:spTree>
    <p:extLst>
      <p:ext uri="{BB962C8B-B14F-4D97-AF65-F5344CB8AC3E}">
        <p14:creationId xmlns:p14="http://schemas.microsoft.com/office/powerpoint/2010/main" val="147153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Gr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2851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Google Shape;10;p2" descr="shutterstock_429987889_edited.jpg"/>
          <p:cNvPicPr preferRelativeResize="0"/>
          <p:nvPr userDrawn="1"/>
        </p:nvPicPr>
        <p:blipFill rotWithShape="1">
          <a:blip r:embed="rId2">
            <a:alphaModFix/>
          </a:blip>
          <a:srcRect t="21799" b="23591"/>
          <a:stretch/>
        </p:blipFill>
        <p:spPr>
          <a:xfrm>
            <a:off x="0" y="650432"/>
            <a:ext cx="12192000" cy="6207568"/>
          </a:xfrm>
          <a:prstGeom prst="rect">
            <a:avLst/>
          </a:prstGeom>
          <a:noFill/>
          <a:ln>
            <a:noFill/>
          </a:ln>
        </p:spPr>
      </p:pic>
      <p:sp>
        <p:nvSpPr>
          <p:cNvPr id="2" name="Title 1"/>
          <p:cNvSpPr>
            <a:spLocks noGrp="1"/>
          </p:cNvSpPr>
          <p:nvPr>
            <p:ph type="ctrTitle"/>
          </p:nvPr>
        </p:nvSpPr>
        <p:spPr>
          <a:xfrm>
            <a:off x="609600" y="2088882"/>
            <a:ext cx="10972800"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609600" y="3392061"/>
            <a:ext cx="10972800" cy="437784"/>
          </a:xfrm>
          <a:noFill/>
        </p:spPr>
        <p:txBody>
          <a:bodyPr anchor="ct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18642"/>
            <a:ext cx="436091" cy="436091"/>
          </a:xfrm>
          <a:prstGeom prst="rect">
            <a:avLst/>
          </a:prstGeom>
        </p:spPr>
      </p:pic>
      <p:sp>
        <p:nvSpPr>
          <p:cNvPr id="18" name="Google Shape;18;p2"/>
          <p:cNvSpPr txBox="1"/>
          <p:nvPr userDrawn="1"/>
        </p:nvSpPr>
        <p:spPr>
          <a:xfrm>
            <a:off x="1310584" y="118642"/>
            <a:ext cx="998100"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alibri" panose="020F0502020204030204" pitchFamily="34" charset="0"/>
                <a:ea typeface="Source Sans Pro"/>
                <a:cs typeface="Calibri" panose="020F0502020204030204" pitchFamily="34" charset="0"/>
                <a:sym typeface="Source Sans Pro"/>
              </a:rPr>
              <a:t>Division</a:t>
            </a:r>
            <a:endParaRPr sz="1200" b="1">
              <a:latin typeface="Calibri" panose="020F0502020204030204" pitchFamily="34" charset="0"/>
              <a:ea typeface="Source Sans Pro"/>
              <a:cs typeface="Calibri" panose="020F0502020204030204" pitchFamily="34" charset="0"/>
              <a:sym typeface="Source Sans Pro"/>
            </a:endParaRP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444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Google Shape;213;p24"/>
          <p:cNvSpPr/>
          <p:nvPr userDrawn="1"/>
        </p:nvSpPr>
        <p:spPr>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19" name="Title 1"/>
          <p:cNvSpPr>
            <a:spLocks noGrp="1"/>
          </p:cNvSpPr>
          <p:nvPr>
            <p:ph type="ctrTitle"/>
          </p:nvPr>
        </p:nvSpPr>
        <p:spPr>
          <a:xfrm>
            <a:off x="609600" y="2069358"/>
            <a:ext cx="11077575" cy="2883642"/>
          </a:xfrm>
        </p:spPr>
        <p:txBody>
          <a:bodyPr anchor="t">
            <a:normAutofit/>
          </a:bodyPr>
          <a:lstStyle>
            <a:lvl1pPr algn="l">
              <a:defRPr sz="5400" baseline="0">
                <a:solidFill>
                  <a:schemeClr val="bg1"/>
                </a:solidFill>
              </a:defRPr>
            </a:lvl1pPr>
          </a:lstStyle>
          <a:p>
            <a:r>
              <a:rPr lang="en-US"/>
              <a:t>Click to edit Master title style</a:t>
            </a:r>
          </a:p>
        </p:txBody>
      </p:sp>
      <p:grpSp>
        <p:nvGrpSpPr>
          <p:cNvPr id="20" name="Google Shape;266;p31"/>
          <p:cNvGrpSpPr/>
          <p:nvPr userDrawn="1"/>
        </p:nvGrpSpPr>
        <p:grpSpPr>
          <a:xfrm flipV="1">
            <a:off x="609600" y="190171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1298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1489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2462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8" name="Google Shape;200;p22"/>
          <p:cNvSpPr/>
          <p:nvPr userDrawn="1"/>
        </p:nvSpPr>
        <p:spPr>
          <a:xfrm>
            <a:off x="0" y="0"/>
            <a:ext cx="5183188"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itle 1"/>
          <p:cNvSpPr>
            <a:spLocks noGrp="1"/>
          </p:cNvSpPr>
          <p:nvPr>
            <p:ph type="title"/>
          </p:nvPr>
        </p:nvSpPr>
        <p:spPr>
          <a:xfrm>
            <a:off x="419100" y="685800"/>
            <a:ext cx="4352925" cy="1371600"/>
          </a:xfrm>
        </p:spPr>
        <p:txBody>
          <a:bodyPr anchor="ct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486400" y="457200"/>
            <a:ext cx="6334297" cy="5776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9100" y="2211184"/>
            <a:ext cx="4352925" cy="365780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7" name="Google Shape;266;p31"/>
          <p:cNvGrpSpPr/>
          <p:nvPr userDrawn="1"/>
        </p:nvGrpSpPr>
        <p:grpSpPr>
          <a:xfrm flipV="1">
            <a:off x="419100" y="531067"/>
            <a:ext cx="951203" cy="51894"/>
            <a:chOff x="4580561" y="2589004"/>
            <a:chExt cx="1064464" cy="25200"/>
          </a:xfrm>
        </p:grpSpPr>
        <p:sp>
          <p:nvSpPr>
            <p:cNvPr id="28"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784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636298" y="1618982"/>
            <a:ext cx="10919406" cy="990934"/>
          </a:xfrm>
          <a:noFill/>
        </p:spPr>
        <p:txBody>
          <a:bodyPr anchor="ctr">
            <a:normAutofit/>
          </a:bodyPr>
          <a:lstStyle>
            <a:lvl1pPr algn="l">
              <a:defRPr sz="5400">
                <a:solidFill>
                  <a:schemeClr val="tx2"/>
                </a:solidFill>
              </a:defRPr>
            </a:lvl1pPr>
          </a:lstStyle>
          <a:p>
            <a:r>
              <a:rPr lang="en-US"/>
              <a:t>Click to edit Master title style</a:t>
            </a:r>
          </a:p>
        </p:txBody>
      </p:sp>
      <p:grpSp>
        <p:nvGrpSpPr>
          <p:cNvPr id="5" name="Google Shape;266;p31"/>
          <p:cNvGrpSpPr/>
          <p:nvPr userDrawn="1"/>
        </p:nvGrpSpPr>
        <p:grpSpPr>
          <a:xfrm flipV="1">
            <a:off x="636298" y="1431817"/>
            <a:ext cx="951203" cy="51894"/>
            <a:chOff x="4580561" y="2589004"/>
            <a:chExt cx="1064464" cy="25200"/>
          </a:xfrm>
        </p:grpSpPr>
        <p:sp>
          <p:nvSpPr>
            <p:cNvPr id="6" name="Google Shape;267;p31"/>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ontent Placeholder 2"/>
          <p:cNvSpPr>
            <a:spLocks noGrp="1"/>
          </p:cNvSpPr>
          <p:nvPr>
            <p:ph idx="1"/>
          </p:nvPr>
        </p:nvSpPr>
        <p:spPr>
          <a:xfrm>
            <a:off x="636298" y="2745186"/>
            <a:ext cx="10919406" cy="3363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45;p5"/>
          <p:cNvSpPr/>
          <p:nvPr userDrawn="1"/>
        </p:nvSpPr>
        <p:spPr>
          <a:xfrm>
            <a:off x="0" y="0"/>
            <a:ext cx="12192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566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73375"/>
            <a:ext cx="12192000" cy="6184625"/>
          </a:xfrm>
        </p:spPr>
        <p:txBody>
          <a:bodyPr/>
          <a:lstStyle/>
          <a:p>
            <a:endParaRPr lang="en-US"/>
          </a:p>
        </p:txBody>
      </p:sp>
      <p:sp>
        <p:nvSpPr>
          <p:cNvPr id="2" name="Title 1"/>
          <p:cNvSpPr>
            <a:spLocks noGrp="1"/>
          </p:cNvSpPr>
          <p:nvPr>
            <p:ph type="title"/>
          </p:nvPr>
        </p:nvSpPr>
        <p:spPr>
          <a:xfrm>
            <a:off x="697084" y="1406525"/>
            <a:ext cx="8465965" cy="2765425"/>
          </a:xfrm>
        </p:spPr>
        <p:txBody>
          <a:bodyPr>
            <a:normAutofit/>
          </a:bodyPr>
          <a:lstStyle>
            <a:lvl1pPr>
              <a:defRPr sz="7200">
                <a:solidFill>
                  <a:schemeClr val="tx2"/>
                </a:solidFill>
              </a:defRPr>
            </a:lvl1pPr>
          </a:lstStyle>
          <a:p>
            <a:r>
              <a:rPr lang="en-US"/>
              <a:t>Click to edit Master title style</a:t>
            </a:r>
          </a:p>
        </p:txBody>
      </p:sp>
      <p:sp>
        <p:nvSpPr>
          <p:cNvPr id="3" name="Google Shape;45;p5"/>
          <p:cNvSpPr/>
          <p:nvPr userDrawn="1"/>
        </p:nvSpPr>
        <p:spPr>
          <a:xfrm>
            <a:off x="0" y="-1"/>
            <a:ext cx="12192000" cy="673375"/>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085" y="118642"/>
            <a:ext cx="436091" cy="436091"/>
          </a:xfrm>
          <a:prstGeom prst="rect">
            <a:avLst/>
          </a:prstGeom>
        </p:spPr>
      </p:pic>
      <p:sp>
        <p:nvSpPr>
          <p:cNvPr id="10" name="Google Shape;18;p2"/>
          <p:cNvSpPr txBox="1"/>
          <p:nvPr userDrawn="1"/>
        </p:nvSpPr>
        <p:spPr>
          <a:xfrm>
            <a:off x="1398068" y="118642"/>
            <a:ext cx="1398919"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mn-lt"/>
                <a:ea typeface="Source Sans Pro"/>
                <a:cs typeface="Source Sans Pro"/>
                <a:sym typeface="Source Sans Pro"/>
              </a:rPr>
              <a:t>Division</a:t>
            </a:r>
            <a:endParaRPr sz="1200" b="1">
              <a:latin typeface="+mn-lt"/>
              <a:ea typeface="Source Sans Pro"/>
              <a:cs typeface="Source Sans Pro"/>
              <a:sym typeface="Source Sans Pro"/>
            </a:endParaRPr>
          </a:p>
        </p:txBody>
      </p:sp>
    </p:spTree>
    <p:extLst>
      <p:ext uri="{BB962C8B-B14F-4D97-AF65-F5344CB8AC3E}">
        <p14:creationId xmlns:p14="http://schemas.microsoft.com/office/powerpoint/2010/main" val="1273033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8"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9"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946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790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21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0" name="Google Shape;266;p31"/>
          <p:cNvGrpSpPr/>
          <p:nvPr userDrawn="1"/>
        </p:nvGrpSpPr>
        <p:grpSpPr>
          <a:xfrm flipV="1">
            <a:off x="419100" y="531067"/>
            <a:ext cx="951203" cy="51894"/>
            <a:chOff x="4580561" y="2589004"/>
            <a:chExt cx="1064464" cy="25200"/>
          </a:xfrm>
        </p:grpSpPr>
        <p:sp>
          <p:nvSpPr>
            <p:cNvPr id="21"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35230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897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919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218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
        <p:nvSpPr>
          <p:cNvPr id="7"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8"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241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622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882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3" name="Google Shape;45;p5"/>
          <p:cNvSpPr/>
          <p:nvPr userDrawn="1"/>
        </p:nvSpPr>
        <p:spPr>
          <a:xfrm>
            <a:off x="0" y="6324600"/>
            <a:ext cx="12192000" cy="5334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5"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7"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701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213360" y="6309360"/>
            <a:ext cx="11978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636298" y="342632"/>
            <a:ext cx="10919406" cy="990934"/>
          </a:xfrm>
          <a:noFill/>
        </p:spPr>
        <p:txBody>
          <a:bodyPr anchor="ctr">
            <a:normAutofit/>
          </a:bodyPr>
          <a:lstStyle>
            <a:lvl1pPr algn="l">
              <a:defRPr sz="5400">
                <a:solidFill>
                  <a:schemeClr val="tx2"/>
                </a:solidFill>
              </a:defRPr>
            </a:lvl1pPr>
          </a:lstStyle>
          <a:p>
            <a:r>
              <a:rPr lang="en-US"/>
              <a:t>Click to edit Master title style</a:t>
            </a:r>
          </a:p>
        </p:txBody>
      </p:sp>
      <p:sp>
        <p:nvSpPr>
          <p:cNvPr id="10" name="Content Placeholder 2"/>
          <p:cNvSpPr>
            <a:spLocks noGrp="1"/>
          </p:cNvSpPr>
          <p:nvPr>
            <p:ph idx="1"/>
          </p:nvPr>
        </p:nvSpPr>
        <p:spPr>
          <a:xfrm>
            <a:off x="636298" y="1468835"/>
            <a:ext cx="10919406" cy="4713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2868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14699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3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244288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0"/>
            <a:ext cx="7008812" cy="6267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Google Shape;200;p22"/>
          <p:cNvSpPr/>
          <p:nvPr userDrawn="1"/>
        </p:nvSpPr>
        <p:spPr>
          <a:xfrm>
            <a:off x="0" y="0"/>
            <a:ext cx="5183188"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Title 1"/>
          <p:cNvSpPr>
            <a:spLocks noGrp="1"/>
          </p:cNvSpPr>
          <p:nvPr>
            <p:ph type="title"/>
          </p:nvPr>
        </p:nvSpPr>
        <p:spPr>
          <a:xfrm>
            <a:off x="419100" y="685800"/>
            <a:ext cx="4352925" cy="1543050"/>
          </a:xfrm>
        </p:spPr>
        <p:txBody>
          <a:bodyPr anchor="ctr"/>
          <a:lstStyle>
            <a:lvl1pPr>
              <a:defRPr sz="3200">
                <a:solidFill>
                  <a:schemeClr val="bg1"/>
                </a:solidFill>
              </a:defRPr>
            </a:lvl1pPr>
          </a:lstStyle>
          <a:p>
            <a:r>
              <a:rPr lang="en-US"/>
              <a:t>Click to edit Master title style</a:t>
            </a:r>
          </a:p>
        </p:txBody>
      </p:sp>
      <p:sp>
        <p:nvSpPr>
          <p:cNvPr id="10" name="Text Placeholder 3"/>
          <p:cNvSpPr>
            <a:spLocks noGrp="1"/>
          </p:cNvSpPr>
          <p:nvPr>
            <p:ph type="body" sz="half" idx="2"/>
          </p:nvPr>
        </p:nvSpPr>
        <p:spPr>
          <a:xfrm>
            <a:off x="419100" y="2211184"/>
            <a:ext cx="4352925" cy="411502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11" name="Google Shape;266;p31"/>
          <p:cNvGrpSpPr/>
          <p:nvPr userDrawn="1"/>
        </p:nvGrpSpPr>
        <p:grpSpPr>
          <a:xfrm flipV="1">
            <a:off x="419100" y="531067"/>
            <a:ext cx="951203" cy="51894"/>
            <a:chOff x="4580561" y="2589004"/>
            <a:chExt cx="1064464" cy="25200"/>
          </a:xfrm>
        </p:grpSpPr>
        <p:sp>
          <p:nvSpPr>
            <p:cNvPr id="12" name="Google Shape;267;p31"/>
            <p:cNvSpPr/>
            <p:nvPr/>
          </p:nvSpPr>
          <p:spPr>
            <a:xfrm rot="-5400000">
              <a:off x="5366325" y="2335504"/>
              <a:ext cx="25200" cy="532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p31"/>
            <p:cNvSpPr/>
            <p:nvPr/>
          </p:nvSpPr>
          <p:spPr>
            <a:xfrm rot="-5400000">
              <a:off x="4836311" y="2333254"/>
              <a:ext cx="25200" cy="5367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1459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4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403381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680464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64165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265266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8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1234860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38832062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0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025779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1_Title Only">
    <p:spTree>
      <p:nvGrpSpPr>
        <p:cNvPr id="1" name=""/>
        <p:cNvGrpSpPr/>
        <p:nvPr/>
      </p:nvGrpSpPr>
      <p:grpSpPr>
        <a:xfrm>
          <a:off x="0" y="0"/>
          <a:ext cx="0" cy="0"/>
          <a:chOff x="0" y="0"/>
          <a:chExt cx="0" cy="0"/>
        </a:xfrm>
      </p:grpSpPr>
      <p:sp>
        <p:nvSpPr>
          <p:cNvPr id="3" name="Google Shape;45;p5"/>
          <p:cNvSpPr/>
          <p:nvPr userDrawn="1"/>
        </p:nvSpPr>
        <p:spPr>
          <a:xfrm>
            <a:off x="0" y="0"/>
            <a:ext cx="12192000" cy="6858000"/>
          </a:xfrm>
          <a:prstGeom prst="rect">
            <a:avLst/>
          </a:prstGeom>
          <a:solidFill>
            <a:srgbClr val="753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sp>
        <p:nvSpPr>
          <p:cNvPr id="7" name="Title 1"/>
          <p:cNvSpPr>
            <a:spLocks noGrp="1"/>
          </p:cNvSpPr>
          <p:nvPr>
            <p:ph type="title"/>
          </p:nvPr>
        </p:nvSpPr>
        <p:spPr>
          <a:xfrm>
            <a:off x="1123950" y="1406525"/>
            <a:ext cx="8039100" cy="2765425"/>
          </a:xfrm>
        </p:spPr>
        <p:txBody>
          <a:bodyPr>
            <a:normAutofit/>
          </a:bodyPr>
          <a:lstStyle>
            <a:lvl1pPr>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1552613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69358"/>
            <a:ext cx="11201399" cy="2883642"/>
          </a:xfrm>
        </p:spPr>
        <p:txBody>
          <a:bodyPr anchor="t">
            <a:normAutofit/>
          </a:bodyPr>
          <a:lstStyle>
            <a:lvl1pPr algn="l">
              <a:defRPr sz="5400">
                <a:solidFill>
                  <a:schemeClr val="tx2"/>
                </a:solidFill>
              </a:defRPr>
            </a:lvl1pPr>
          </a:lstStyle>
          <a:p>
            <a:r>
              <a:rPr lang="en-US"/>
              <a:t>Click to add title</a:t>
            </a:r>
          </a:p>
        </p:txBody>
      </p:sp>
      <p:sp>
        <p:nvSpPr>
          <p:cNvPr id="3" name="Subtitle 2"/>
          <p:cNvSpPr>
            <a:spLocks noGrp="1"/>
          </p:cNvSpPr>
          <p:nvPr>
            <p:ph type="subTitle" idx="1"/>
          </p:nvPr>
        </p:nvSpPr>
        <p:spPr>
          <a:xfrm>
            <a:off x="609600" y="5120640"/>
            <a:ext cx="11201399" cy="437784"/>
          </a:xfrm>
        </p:spPr>
        <p:txBody>
          <a:bodyPr anchor="ct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7800" y="6458380"/>
            <a:ext cx="1473200" cy="257583"/>
          </a:xfrm>
          <a:prstGeom prst="rect">
            <a:avLst/>
          </a:prstGeom>
        </p:spPr>
      </p:pic>
      <p:grpSp>
        <p:nvGrpSpPr>
          <p:cNvPr id="9" name="Google Shape;266;p31"/>
          <p:cNvGrpSpPr/>
          <p:nvPr userDrawn="1"/>
        </p:nvGrpSpPr>
        <p:grpSpPr>
          <a:xfrm flipV="1">
            <a:off x="609600" y="1901718"/>
            <a:ext cx="951203" cy="51894"/>
            <a:chOff x="4580561" y="2589004"/>
            <a:chExt cx="1064464" cy="25200"/>
          </a:xfrm>
        </p:grpSpPr>
        <p:sp>
          <p:nvSpPr>
            <p:cNvPr id="10"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43878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2" name="Google Shape;264;p31"/>
          <p:cNvPicPr preferRelativeResize="0"/>
          <p:nvPr userDrawn="1"/>
        </p:nvPicPr>
        <p:blipFill rotWithShape="1">
          <a:blip r:embed="rId2">
            <a:alphaModFix amt="30000"/>
          </a:blip>
          <a:srcRect t="11826" b="11826"/>
          <a:stretch/>
        </p:blipFill>
        <p:spPr>
          <a:xfrm>
            <a:off x="0" y="674050"/>
            <a:ext cx="12145611" cy="6183950"/>
          </a:xfrm>
          <a:prstGeom prst="rect">
            <a:avLst/>
          </a:prstGeom>
          <a:solidFill>
            <a:schemeClr val="tx1"/>
          </a:solidFill>
          <a:ln>
            <a:noFill/>
          </a:ln>
        </p:spPr>
      </p:pic>
      <p:sp>
        <p:nvSpPr>
          <p:cNvPr id="2" name="Title 1"/>
          <p:cNvSpPr>
            <a:spLocks noGrp="1"/>
          </p:cNvSpPr>
          <p:nvPr>
            <p:ph type="ctrTitle"/>
          </p:nvPr>
        </p:nvSpPr>
        <p:spPr>
          <a:xfrm>
            <a:off x="419100" y="2069358"/>
            <a:ext cx="11391899" cy="2883642"/>
          </a:xfrm>
          <a:prstGeom prst="rect">
            <a:avLst/>
          </a:prstGeom>
        </p:spPr>
        <p:txBody>
          <a:bodyPr anchor="t">
            <a:normAutofit/>
          </a:bodyPr>
          <a:lstStyle>
            <a:lvl1pPr algn="l">
              <a:defRPr sz="5400">
                <a:solidFill>
                  <a:schemeClr val="bg1"/>
                </a:solidFill>
              </a:defRPr>
            </a:lvl1pPr>
          </a:lstStyle>
          <a:p>
            <a:endParaRPr lang="en-US"/>
          </a:p>
        </p:txBody>
      </p:sp>
      <p:sp>
        <p:nvSpPr>
          <p:cNvPr id="3" name="Subtitle 2"/>
          <p:cNvSpPr>
            <a:spLocks noGrp="1"/>
          </p:cNvSpPr>
          <p:nvPr>
            <p:ph type="subTitle" idx="1"/>
          </p:nvPr>
        </p:nvSpPr>
        <p:spPr>
          <a:xfrm>
            <a:off x="419100" y="5120640"/>
            <a:ext cx="11391899" cy="437784"/>
          </a:xfrm>
          <a:prstGeom prst="rect">
            <a:avLst/>
          </a:prstGeo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oogle Shape;266;p31"/>
          <p:cNvGrpSpPr/>
          <p:nvPr userDrawn="1"/>
        </p:nvGrpSpPr>
        <p:grpSpPr>
          <a:xfrm flipV="1">
            <a:off x="419100" y="1901717"/>
            <a:ext cx="951203" cy="51894"/>
            <a:chOff x="4580561" y="2589004"/>
            <a:chExt cx="1064464" cy="25200"/>
          </a:xfrm>
        </p:grpSpPr>
        <p:sp>
          <p:nvSpPr>
            <p:cNvPr id="15" name="Google Shape;267;p31"/>
            <p:cNvSpPr/>
            <p:nvPr/>
          </p:nvSpPr>
          <p:spPr>
            <a:xfrm rot="-5400000">
              <a:off x="5366325" y="2335504"/>
              <a:ext cx="25200" cy="53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31"/>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51" y="118642"/>
            <a:ext cx="436091" cy="436091"/>
          </a:xfrm>
          <a:prstGeom prst="rect">
            <a:avLst/>
          </a:prstGeom>
        </p:spPr>
      </p:pic>
    </p:spTree>
    <p:extLst>
      <p:ext uri="{BB962C8B-B14F-4D97-AF65-F5344CB8AC3E}">
        <p14:creationId xmlns:p14="http://schemas.microsoft.com/office/powerpoint/2010/main" val="281006899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66"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365837070"/>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63" r:id="rId4"/>
    <p:sldLayoutId id="2147483670" r:id="rId5"/>
    <p:sldLayoutId id="2147483733"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14" r:id="rId15"/>
    <p:sldLayoutId id="2147483734" r:id="rId16"/>
    <p:sldLayoutId id="2147483669" r:id="rId17"/>
    <p:sldLayoutId id="2147483717" r:id="rId18"/>
    <p:sldLayoutId id="2147483718" r:id="rId19"/>
    <p:sldLayoutId id="2147483719" r:id="rId20"/>
    <p:sldLayoutId id="2147483720" r:id="rId21"/>
    <p:sldLayoutId id="2147483721" r:id="rId22"/>
    <p:sldLayoutId id="2147483722" r:id="rId23"/>
    <p:sldLayoutId id="2147483723" r:id="rId24"/>
    <p:sldLayoutId id="2147483664"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684" r:id="rId35"/>
    <p:sldLayoutId id="2147483674" r:id="rId36"/>
    <p:sldLayoutId id="2147483683" r:id="rId37"/>
    <p:sldLayoutId id="2147483675" r:id="rId38"/>
    <p:sldLayoutId id="2147483676" r:id="rId39"/>
    <p:sldLayoutId id="2147483677" r:id="rId40"/>
    <p:sldLayoutId id="2147483678" r:id="rId41"/>
    <p:sldLayoutId id="2147483679" r:id="rId42"/>
    <p:sldLayoutId id="2147483680" r:id="rId43"/>
    <p:sldLayoutId id="2147483681" r:id="rId44"/>
    <p:sldLayoutId id="2147483682" r:id="rId45"/>
    <p:sldLayoutId id="2147483668"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71" r:id="rId57"/>
    <p:sldLayoutId id="2147483712" r:id="rId58"/>
    <p:sldLayoutId id="2147483743" r:id="rId59"/>
    <p:sldLayoutId id="2147483745" r:id="rId60"/>
    <p:sldLayoutId id="2147483746" r:id="rId61"/>
    <p:sldLayoutId id="2147483747" r:id="rId62"/>
    <p:sldLayoutId id="2147483748" r:id="rId63"/>
    <p:sldLayoutId id="2147483781" r:id="rId64"/>
  </p:sldLayoutIdLst>
  <p:txStyles>
    <p:titleStyle>
      <a:lvl1pPr algn="l" defTabSz="914400" rtl="0" eaLnBrk="1" latinLnBrk="0" hangingPunct="1">
        <a:lnSpc>
          <a:spcPct val="90000"/>
        </a:lnSpc>
        <a:spcBef>
          <a:spcPct val="0"/>
        </a:spcBef>
        <a:buNone/>
        <a:defRPr sz="4500" kern="1200">
          <a:solidFill>
            <a:schemeClr val="tx1"/>
          </a:solidFill>
          <a:latin typeface="Franklin Gothic Demi Cond" panose="020B0706030402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n-lt"/>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2994122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500" b="1" kern="1200">
          <a:solidFill>
            <a:schemeClr val="tx1"/>
          </a:solidFill>
          <a:latin typeface="Source Sans Pro" panose="020B0503030403020204" pitchFamily="34" charset="0"/>
          <a:ea typeface="+mj-ea"/>
          <a:cs typeface="+mj-cs"/>
        </a:defRPr>
      </a:lvl1pPr>
    </p:titleStyle>
    <p:bodyStyle>
      <a:lvl1pPr marL="347663" indent="-347663" algn="l" defTabSz="914400" rtl="0" eaLnBrk="1" latinLnBrk="0" hangingPunct="1">
        <a:lnSpc>
          <a:spcPct val="90000"/>
        </a:lnSpc>
        <a:spcBef>
          <a:spcPts val="1000"/>
        </a:spcBef>
        <a:buFont typeface="Merriweather" panose="00000500000000000000" pitchFamily="2" charset="0"/>
        <a:buChar char="»"/>
        <a:defRPr sz="2800" b="1" kern="1200">
          <a:solidFill>
            <a:schemeClr val="tx2"/>
          </a:solidFill>
          <a:latin typeface="Merriweather" panose="00000500000000000000" pitchFamily="2" charset="0"/>
          <a:ea typeface="+mn-ea"/>
          <a:cs typeface="+mn-cs"/>
        </a:defRPr>
      </a:lvl1pPr>
      <a:lvl2pPr marL="739775"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erriweather" panose="00000500000000000000"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erriweather" panose="00000500000000000000" pitchFamily="2" charset="0"/>
          <a:ea typeface="+mn-ea"/>
          <a:cs typeface="+mn-cs"/>
        </a:defRPr>
      </a:lvl3pPr>
      <a:lvl4pPr marL="1600200" indent="-228600" algn="l" defTabSz="914400" rtl="0" eaLnBrk="1" latinLnBrk="0" hangingPunct="1">
        <a:lnSpc>
          <a:spcPct val="90000"/>
        </a:lnSpc>
        <a:spcBef>
          <a:spcPts val="500"/>
        </a:spcBef>
        <a:buFont typeface="Merriweather" panose="00000500000000000000" pitchFamily="2" charset="0"/>
        <a:buChar char="+"/>
        <a:defRPr sz="1800" kern="1200">
          <a:solidFill>
            <a:schemeClr val="tx2"/>
          </a:solidFill>
          <a:latin typeface="Merriweathe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539" y="365125"/>
            <a:ext cx="1130892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1539" y="1825625"/>
            <a:ext cx="113089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390925" y="6471080"/>
            <a:ext cx="1359536" cy="234520"/>
          </a:xfrm>
          <a:prstGeom prst="rect">
            <a:avLst/>
          </a:prstGeom>
        </p:spPr>
      </p:pic>
    </p:spTree>
    <p:extLst>
      <p:ext uri="{BB962C8B-B14F-4D97-AF65-F5344CB8AC3E}">
        <p14:creationId xmlns:p14="http://schemas.microsoft.com/office/powerpoint/2010/main" val="42186142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Lst>
  <p:txStyles>
    <p:titleStyle>
      <a:lvl1pPr algn="l" defTabSz="914400" rtl="0" eaLnBrk="1" latinLnBrk="0" hangingPunct="1">
        <a:lnSpc>
          <a:spcPct val="90000"/>
        </a:lnSpc>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952" y="3983496"/>
            <a:ext cx="8608007" cy="990934"/>
          </a:xfrm>
        </p:spPr>
        <p:txBody>
          <a:bodyPr>
            <a:normAutofit fontScale="90000"/>
          </a:bodyPr>
          <a:lstStyle/>
          <a:p>
            <a:r>
              <a:rPr lang="en-US" dirty="0">
                <a:latin typeface="Franklin Gothic Demi Cond"/>
                <a:ea typeface="Cambria"/>
                <a:cs typeface="Calibri"/>
              </a:rPr>
              <a:t>Child Welfare Advisory </a:t>
            </a:r>
            <a:br>
              <a:rPr lang="en-US" dirty="0">
                <a:latin typeface="Franklin Gothic Demi Cond"/>
                <a:ea typeface="Cambria"/>
                <a:cs typeface="Calibri"/>
              </a:rPr>
            </a:br>
            <a:r>
              <a:rPr lang="en-US" dirty="0">
                <a:latin typeface="Franklin Gothic Demi Cond"/>
                <a:ea typeface="Cambria"/>
                <a:cs typeface="Calibri"/>
              </a:rPr>
              <a:t>Committee (CWAC)</a:t>
            </a:r>
          </a:p>
        </p:txBody>
      </p:sp>
      <p:sp>
        <p:nvSpPr>
          <p:cNvPr id="3" name="Subtitle 2"/>
          <p:cNvSpPr>
            <a:spLocks noGrp="1"/>
          </p:cNvSpPr>
          <p:nvPr>
            <p:ph type="subTitle" idx="1"/>
          </p:nvPr>
        </p:nvSpPr>
        <p:spPr>
          <a:xfrm>
            <a:off x="1791997" y="4980272"/>
            <a:ext cx="8608006" cy="578152"/>
          </a:xfrm>
        </p:spPr>
        <p:txBody>
          <a:bodyPr>
            <a:normAutofit/>
          </a:bodyPr>
          <a:lstStyle/>
          <a:p>
            <a:r>
              <a:rPr lang="en-US" dirty="0"/>
              <a:t>June 2025</a:t>
            </a:r>
          </a:p>
        </p:txBody>
      </p:sp>
    </p:spTree>
    <p:extLst>
      <p:ext uri="{BB962C8B-B14F-4D97-AF65-F5344CB8AC3E}">
        <p14:creationId xmlns:p14="http://schemas.microsoft.com/office/powerpoint/2010/main" val="1793834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107E-37FE-4A39-135D-E39BCB12AFA2}"/>
              </a:ext>
            </a:extLst>
          </p:cNvPr>
          <p:cNvSpPr>
            <a:spLocks noGrp="1"/>
          </p:cNvSpPr>
          <p:nvPr>
            <p:ph type="title"/>
          </p:nvPr>
        </p:nvSpPr>
        <p:spPr/>
        <p:txBody>
          <a:bodyPr/>
          <a:lstStyle/>
          <a:p>
            <a:r>
              <a:rPr lang="en-US" dirty="0">
                <a:latin typeface="Franklin Gothic Demi Cond"/>
              </a:rPr>
              <a:t>Virginia CFSR Round 4 Timeline</a:t>
            </a:r>
            <a:endParaRPr lang="en-US" dirty="0"/>
          </a:p>
        </p:txBody>
      </p:sp>
      <p:pic>
        <p:nvPicPr>
          <p:cNvPr id="11" name="Picture 10" descr="Virginia CFSR Process&#10;Now until 8/1/2025 collection of evidence through state data profiles, agency &amp; court data, and CQI case reviews and stakeholder engagement to complete the CFSR statewide assessment by 8/1/2025. &#10;&#10;The statewide assessment then leads into the onsite review (from 10/1/25-3/31/25) consisting of the CFSR Case Review and the Stakeholder Interviews which will be held 11/3 - 11/7 of 2025. &#10;&#10;This results in a CFSR Final report around 6/15/2026. If issues identified, the state would submit a Program Improvement Plan (PIP) around 9/15/2026 and the PIP can take up to 2 years fro mthe date of approval to cmplete. Post PIP monitoring can also occur up to 18 months after PIP completion. The same evidence and stakeholder engagement process would lead into that PIP development. ">
            <a:extLst>
              <a:ext uri="{FF2B5EF4-FFF2-40B4-BE49-F238E27FC236}">
                <a16:creationId xmlns:a16="http://schemas.microsoft.com/office/drawing/2014/main" id="{6D8F5754-A22F-BAD3-8C38-2BA684AB842C}"/>
              </a:ext>
            </a:extLst>
          </p:cNvPr>
          <p:cNvPicPr>
            <a:picLocks noChangeAspect="1"/>
          </p:cNvPicPr>
          <p:nvPr/>
        </p:nvPicPr>
        <p:blipFill>
          <a:blip r:embed="rId3"/>
          <a:stretch>
            <a:fillRect/>
          </a:stretch>
        </p:blipFill>
        <p:spPr>
          <a:xfrm>
            <a:off x="265036" y="1833243"/>
            <a:ext cx="11926964" cy="4582164"/>
          </a:xfrm>
          <a:prstGeom prst="rect">
            <a:avLst/>
          </a:prstGeom>
        </p:spPr>
      </p:pic>
    </p:spTree>
    <p:extLst>
      <p:ext uri="{BB962C8B-B14F-4D97-AF65-F5344CB8AC3E}">
        <p14:creationId xmlns:p14="http://schemas.microsoft.com/office/powerpoint/2010/main" val="180946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D55A-3F72-9281-C42A-C06E5579BAC2}"/>
              </a:ext>
            </a:extLst>
          </p:cNvPr>
          <p:cNvSpPr>
            <a:spLocks noGrp="1"/>
          </p:cNvSpPr>
          <p:nvPr>
            <p:ph type="ctrTitle"/>
          </p:nvPr>
        </p:nvSpPr>
        <p:spPr/>
        <p:txBody>
          <a:bodyPr/>
          <a:lstStyle/>
          <a:p>
            <a:r>
              <a:rPr lang="en-US"/>
              <a:t>Today’s Focus</a:t>
            </a:r>
          </a:p>
        </p:txBody>
      </p:sp>
      <p:sp>
        <p:nvSpPr>
          <p:cNvPr id="51" name="Content Placeholder 50">
            <a:extLst>
              <a:ext uri="{FF2B5EF4-FFF2-40B4-BE49-F238E27FC236}">
                <a16:creationId xmlns:a16="http://schemas.microsoft.com/office/drawing/2014/main" id="{AEF2F5E9-3534-E7AF-A6FD-8DD7A9EAA81D}"/>
              </a:ext>
            </a:extLst>
          </p:cNvPr>
          <p:cNvSpPr>
            <a:spLocks noGrp="1"/>
          </p:cNvSpPr>
          <p:nvPr>
            <p:ph idx="1"/>
          </p:nvPr>
        </p:nvSpPr>
        <p:spPr/>
        <p:txBody>
          <a:bodyPr numCol="2">
            <a:normAutofit fontScale="55000" lnSpcReduction="20000"/>
          </a:bodyPr>
          <a:lstStyle/>
          <a:p>
            <a:pPr lvl="0"/>
            <a:r>
              <a:rPr lang="en-US" sz="3600" dirty="0"/>
              <a:t>Statewide Information System</a:t>
            </a:r>
          </a:p>
          <a:p>
            <a:pPr lvl="1"/>
            <a:r>
              <a:rPr lang="en-US" sz="3600" dirty="0"/>
              <a:t>Item 19: Statewide Information System</a:t>
            </a:r>
          </a:p>
          <a:p>
            <a:pPr lvl="0"/>
            <a:r>
              <a:rPr lang="en-US" sz="3600" dirty="0"/>
              <a:t>Case Review</a:t>
            </a:r>
          </a:p>
          <a:p>
            <a:pPr lvl="1"/>
            <a:r>
              <a:rPr lang="en-US" sz="3600" dirty="0"/>
              <a:t>Item 20: Written Case Plan</a:t>
            </a:r>
          </a:p>
          <a:p>
            <a:pPr lvl="1"/>
            <a:r>
              <a:rPr lang="en-US" sz="3600" dirty="0"/>
              <a:t>Item 21: Periodic Reviews</a:t>
            </a:r>
          </a:p>
          <a:p>
            <a:pPr lvl="1"/>
            <a:r>
              <a:rPr lang="en-US" sz="3600" dirty="0"/>
              <a:t>Item 22: Permanency Reviews</a:t>
            </a:r>
          </a:p>
          <a:p>
            <a:pPr lvl="1"/>
            <a:r>
              <a:rPr lang="en-US" sz="3600" dirty="0"/>
              <a:t>Item 23: Termination of Parental Rights</a:t>
            </a:r>
          </a:p>
          <a:p>
            <a:pPr lvl="1"/>
            <a:r>
              <a:rPr lang="en-US" sz="3600" dirty="0"/>
              <a:t>Item 24: Notice of Hearings and Reviews to Caregivers</a:t>
            </a:r>
          </a:p>
          <a:p>
            <a:pPr lvl="0"/>
            <a:r>
              <a:rPr lang="en-US" sz="3600" dirty="0"/>
              <a:t>Quality Assurance System</a:t>
            </a:r>
          </a:p>
          <a:p>
            <a:pPr lvl="1"/>
            <a:r>
              <a:rPr lang="en-US" sz="3600" dirty="0"/>
              <a:t>Item 25: Quality Assurance System</a:t>
            </a:r>
          </a:p>
          <a:p>
            <a:pPr lvl="0"/>
            <a:r>
              <a:rPr lang="en-US" sz="3600" dirty="0">
                <a:highlight>
                  <a:srgbClr val="FFFF00"/>
                </a:highlight>
              </a:rPr>
              <a:t>Staff and Provider Training</a:t>
            </a:r>
          </a:p>
          <a:p>
            <a:pPr lvl="1"/>
            <a:r>
              <a:rPr lang="en-US" sz="3600" dirty="0">
                <a:highlight>
                  <a:srgbClr val="FFFF00"/>
                </a:highlight>
              </a:rPr>
              <a:t>Item 26: Initial Staff Training</a:t>
            </a:r>
          </a:p>
          <a:p>
            <a:pPr lvl="1"/>
            <a:r>
              <a:rPr lang="en-US" sz="3600" dirty="0">
                <a:highlight>
                  <a:srgbClr val="FFFF00"/>
                </a:highlight>
              </a:rPr>
              <a:t>Item 27: Ongoing Staff Training</a:t>
            </a:r>
          </a:p>
          <a:p>
            <a:pPr lvl="1"/>
            <a:r>
              <a:rPr lang="en-US" sz="3600" dirty="0">
                <a:highlight>
                  <a:srgbClr val="FFFF00"/>
                </a:highlight>
              </a:rPr>
              <a:t>Item 28: Foster and Adoptive Parent Training</a:t>
            </a:r>
          </a:p>
          <a:p>
            <a:pPr marL="511175" lvl="1" indent="0">
              <a:buNone/>
            </a:pPr>
            <a:endParaRPr lang="en-US" sz="3600" dirty="0"/>
          </a:p>
          <a:p>
            <a:pPr lvl="0"/>
            <a:r>
              <a:rPr lang="en-US" sz="3600" dirty="0"/>
              <a:t>Service Array and Resource Development</a:t>
            </a:r>
          </a:p>
          <a:p>
            <a:pPr lvl="1"/>
            <a:r>
              <a:rPr lang="en-US" sz="3600" dirty="0"/>
              <a:t>Item 29: Array of Services</a:t>
            </a:r>
          </a:p>
          <a:p>
            <a:pPr lvl="1"/>
            <a:r>
              <a:rPr lang="en-US" sz="3600" dirty="0"/>
              <a:t>Item 30: Individualizing Services</a:t>
            </a:r>
          </a:p>
          <a:p>
            <a:pPr lvl="0"/>
            <a:r>
              <a:rPr lang="en-US" sz="3600" dirty="0"/>
              <a:t>Agency Responsiveness to the Community</a:t>
            </a:r>
          </a:p>
          <a:p>
            <a:pPr lvl="1"/>
            <a:r>
              <a:rPr lang="en-US" sz="3600" dirty="0"/>
              <a:t>Item 31: State Engagement and Consultation with Stakeholder Pursuant to the CFSP/APSR</a:t>
            </a:r>
          </a:p>
          <a:p>
            <a:pPr lvl="1"/>
            <a:r>
              <a:rPr lang="en-US" sz="3600" dirty="0"/>
              <a:t>Item 32: Coordination of CFSP Services with Other Federal Programs</a:t>
            </a:r>
          </a:p>
          <a:p>
            <a:pPr lvl="0"/>
            <a:r>
              <a:rPr lang="en-US" sz="3600" dirty="0"/>
              <a:t>Foster &amp; Adoptive Parent Licensing, Recruitment, &amp; Retention</a:t>
            </a:r>
          </a:p>
          <a:p>
            <a:pPr lvl="1"/>
            <a:r>
              <a:rPr lang="en-US" sz="3600" dirty="0"/>
              <a:t>Item 33: Standards Applied Equally</a:t>
            </a:r>
          </a:p>
          <a:p>
            <a:pPr lvl="1"/>
            <a:r>
              <a:rPr lang="en-US" sz="3600" dirty="0"/>
              <a:t>Item 34: Requirements for Criminal Background Checks</a:t>
            </a:r>
          </a:p>
          <a:p>
            <a:pPr lvl="1"/>
            <a:r>
              <a:rPr lang="en-US" sz="3600" dirty="0"/>
              <a:t>Item 35: Diligent Recruitment of Foster and Adoptive Homes</a:t>
            </a:r>
          </a:p>
          <a:p>
            <a:pPr lvl="1"/>
            <a:r>
              <a:rPr lang="en-US" sz="3600" dirty="0"/>
              <a:t>Item 36: State Use of Cross-Jurisdictional Resources for Permanent Placements</a:t>
            </a:r>
          </a:p>
          <a:p>
            <a:endParaRPr lang="en-US" dirty="0"/>
          </a:p>
        </p:txBody>
      </p:sp>
    </p:spTree>
    <p:extLst>
      <p:ext uri="{BB962C8B-B14F-4D97-AF65-F5344CB8AC3E}">
        <p14:creationId xmlns:p14="http://schemas.microsoft.com/office/powerpoint/2010/main" val="320494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BEEA-A475-4E77-E55D-B50A11A6E423}"/>
              </a:ext>
            </a:extLst>
          </p:cNvPr>
          <p:cNvSpPr>
            <a:spLocks noGrp="1"/>
          </p:cNvSpPr>
          <p:nvPr>
            <p:ph type="ctrTitle"/>
          </p:nvPr>
        </p:nvSpPr>
        <p:spPr/>
        <p:txBody>
          <a:bodyPr/>
          <a:lstStyle/>
          <a:p>
            <a:r>
              <a:rPr lang="en-US" dirty="0"/>
              <a:t>Item 26 – LDSS Child Welfare Survey Data</a:t>
            </a:r>
          </a:p>
        </p:txBody>
      </p:sp>
      <p:graphicFrame>
        <p:nvGraphicFramePr>
          <p:cNvPr id="6" name="Chart 5" descr="Graph showing LDSS child welfare survey data regarding training requirements being completed timely. &#10;">
            <a:extLst>
              <a:ext uri="{FF2B5EF4-FFF2-40B4-BE49-F238E27FC236}">
                <a16:creationId xmlns:a16="http://schemas.microsoft.com/office/drawing/2014/main" id="{FA7A88BE-F606-5A17-2749-209F04677328}"/>
              </a:ext>
            </a:extLst>
          </p:cNvPr>
          <p:cNvGraphicFramePr/>
          <p:nvPr>
            <p:extLst>
              <p:ext uri="{D42A27DB-BD31-4B8C-83A1-F6EECF244321}">
                <p14:modId xmlns:p14="http://schemas.microsoft.com/office/powerpoint/2010/main" val="962235690"/>
              </p:ext>
            </p:extLst>
          </p:nvPr>
        </p:nvGraphicFramePr>
        <p:xfrm>
          <a:off x="2032000" y="1197429"/>
          <a:ext cx="8128000" cy="4940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03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2BAA-2943-1208-A79A-2F9D48FA055A}"/>
              </a:ext>
            </a:extLst>
          </p:cNvPr>
          <p:cNvSpPr>
            <a:spLocks noGrp="1"/>
          </p:cNvSpPr>
          <p:nvPr>
            <p:ph type="ctrTitle"/>
          </p:nvPr>
        </p:nvSpPr>
        <p:spPr/>
        <p:txBody>
          <a:bodyPr/>
          <a:lstStyle/>
          <a:p>
            <a:r>
              <a:rPr lang="en-US" dirty="0"/>
              <a:t>Item 26: LDSS Child Welfare Survey</a:t>
            </a:r>
          </a:p>
        </p:txBody>
      </p:sp>
      <p:pic>
        <p:nvPicPr>
          <p:cNvPr id="1026" name="Picture 2" descr="Graph showing LDSS worker survey responses to the statement &quot;My supervisor followed up with me on Transfer of Learning activities related to required training&quot; Always =372, Most of the time = 280, Sometimes = 197, Rarely = 135 and Never = 208 out of 1192 responses. ">
            <a:extLst>
              <a:ext uri="{FF2B5EF4-FFF2-40B4-BE49-F238E27FC236}">
                <a16:creationId xmlns:a16="http://schemas.microsoft.com/office/drawing/2014/main" id="{D3179099-AF22-CF72-2DF5-E420CB5C2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98" y="1507737"/>
            <a:ext cx="6885289" cy="4446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D07738-7164-76A9-620D-95F89C28176C}"/>
              </a:ext>
            </a:extLst>
          </p:cNvPr>
          <p:cNvSpPr txBox="1"/>
          <p:nvPr/>
        </p:nvSpPr>
        <p:spPr>
          <a:xfrm>
            <a:off x="1632857" y="5943990"/>
            <a:ext cx="917239" cy="369332"/>
          </a:xfrm>
          <a:prstGeom prst="rect">
            <a:avLst/>
          </a:prstGeom>
          <a:noFill/>
        </p:spPr>
        <p:txBody>
          <a:bodyPr wrap="none" rtlCol="0">
            <a:spAutoFit/>
          </a:bodyPr>
          <a:lstStyle/>
          <a:p>
            <a:r>
              <a:rPr lang="en-US" dirty="0"/>
              <a:t>N=1192</a:t>
            </a:r>
          </a:p>
        </p:txBody>
      </p:sp>
      <p:sp>
        <p:nvSpPr>
          <p:cNvPr id="7" name="TextBox 6">
            <a:extLst>
              <a:ext uri="{FF2B5EF4-FFF2-40B4-BE49-F238E27FC236}">
                <a16:creationId xmlns:a16="http://schemas.microsoft.com/office/drawing/2014/main" id="{CED66280-3EF3-C485-29AB-77C6474CB11E}"/>
              </a:ext>
            </a:extLst>
          </p:cNvPr>
          <p:cNvSpPr txBox="1"/>
          <p:nvPr/>
        </p:nvSpPr>
        <p:spPr>
          <a:xfrm>
            <a:off x="8022772" y="2274838"/>
            <a:ext cx="3352800" cy="2308324"/>
          </a:xfrm>
          <a:prstGeom prst="rect">
            <a:avLst/>
          </a:prstGeom>
          <a:noFill/>
        </p:spPr>
        <p:txBody>
          <a:bodyPr wrap="square" rtlCol="0">
            <a:spAutoFit/>
          </a:bodyPr>
          <a:lstStyle/>
          <a:p>
            <a:r>
              <a:rPr lang="en-US" sz="2400" b="1" dirty="0"/>
              <a:t>Additionally, </a:t>
            </a:r>
            <a:r>
              <a:rPr lang="en-US" sz="2400" b="1" i="0" dirty="0">
                <a:effectLst/>
              </a:rPr>
              <a:t>1,071 out of the 1,203 respondents (89%) agreed or strongly agreed</a:t>
            </a:r>
            <a:r>
              <a:rPr lang="en-US" sz="2400" b="1" dirty="0"/>
              <a:t> </a:t>
            </a:r>
            <a:r>
              <a:rPr lang="en-US" sz="2400" b="1" i="0" dirty="0">
                <a:effectLst/>
              </a:rPr>
              <a:t>that supervisors encourage attendance at required training.</a:t>
            </a:r>
            <a:endParaRPr lang="en-US" sz="2400" b="1" dirty="0"/>
          </a:p>
        </p:txBody>
      </p:sp>
    </p:spTree>
    <p:extLst>
      <p:ext uri="{BB962C8B-B14F-4D97-AF65-F5344CB8AC3E}">
        <p14:creationId xmlns:p14="http://schemas.microsoft.com/office/powerpoint/2010/main" val="37162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87AD-179B-81A0-9A97-FF212D29BBA6}"/>
              </a:ext>
            </a:extLst>
          </p:cNvPr>
          <p:cNvSpPr>
            <a:spLocks noGrp="1"/>
          </p:cNvSpPr>
          <p:nvPr>
            <p:ph type="ctrTitle"/>
          </p:nvPr>
        </p:nvSpPr>
        <p:spPr/>
        <p:txBody>
          <a:bodyPr/>
          <a:lstStyle/>
          <a:p>
            <a:r>
              <a:rPr lang="en-US" dirty="0"/>
              <a:t>Item 26: LDSS Child Welfare Survey, </a:t>
            </a:r>
            <a:r>
              <a:rPr lang="en-US" dirty="0" err="1"/>
              <a:t>cont</a:t>
            </a:r>
            <a:endParaRPr lang="en-US" dirty="0"/>
          </a:p>
        </p:txBody>
      </p:sp>
      <p:graphicFrame>
        <p:nvGraphicFramePr>
          <p:cNvPr id="6" name="Content Placeholder 5" descr="Graph showing LDSS worker survey repsonses to when workers are assigned cases: Within first week = 15%, Within 1st month = 30%, Within 3 months = 28%, After 3 months = 16%">
            <a:extLst>
              <a:ext uri="{FF2B5EF4-FFF2-40B4-BE49-F238E27FC236}">
                <a16:creationId xmlns:a16="http://schemas.microsoft.com/office/drawing/2014/main" id="{CC06C6E1-7757-486F-29FF-01BECE6AD754}"/>
              </a:ext>
            </a:extLst>
          </p:cNvPr>
          <p:cNvGraphicFramePr>
            <a:graphicFrameLocks noGrp="1"/>
          </p:cNvGraphicFramePr>
          <p:nvPr>
            <p:ph idx="1"/>
            <p:extLst>
              <p:ext uri="{D42A27DB-BD31-4B8C-83A1-F6EECF244321}">
                <p14:modId xmlns:p14="http://schemas.microsoft.com/office/powerpoint/2010/main" val="3581135914"/>
              </p:ext>
            </p:extLst>
          </p:nvPr>
        </p:nvGraphicFramePr>
        <p:xfrm>
          <a:off x="636588" y="1468438"/>
          <a:ext cx="5796869" cy="4714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Graph showing LDSS survey responses to the statement &quot;I have gained the skills and knowledge needed to perform job functions&quot; Gained = 52%, Somewhat gained = 42%, Have not gained = 6%">
            <a:extLst>
              <a:ext uri="{FF2B5EF4-FFF2-40B4-BE49-F238E27FC236}">
                <a16:creationId xmlns:a16="http://schemas.microsoft.com/office/drawing/2014/main" id="{C1B17687-3CE9-5A38-C5DE-3AD19671C13F}"/>
              </a:ext>
            </a:extLst>
          </p:cNvPr>
          <p:cNvGraphicFramePr>
            <a:graphicFrameLocks/>
          </p:cNvGraphicFramePr>
          <p:nvPr>
            <p:extLst>
              <p:ext uri="{D42A27DB-BD31-4B8C-83A1-F6EECF244321}">
                <p14:modId xmlns:p14="http://schemas.microsoft.com/office/powerpoint/2010/main" val="3980783982"/>
              </p:ext>
            </p:extLst>
          </p:nvPr>
        </p:nvGraphicFramePr>
        <p:xfrm>
          <a:off x="6095999" y="1468438"/>
          <a:ext cx="5796869" cy="44676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138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15D2-E0AB-2991-9C9D-8A4322E7A804}"/>
              </a:ext>
            </a:extLst>
          </p:cNvPr>
          <p:cNvSpPr>
            <a:spLocks noGrp="1"/>
          </p:cNvSpPr>
          <p:nvPr>
            <p:ph type="ctrTitle"/>
          </p:nvPr>
        </p:nvSpPr>
        <p:spPr/>
        <p:txBody>
          <a:bodyPr/>
          <a:lstStyle/>
          <a:p>
            <a:r>
              <a:rPr lang="en-US" dirty="0"/>
              <a:t>Item 26: Stakeholder Input</a:t>
            </a:r>
          </a:p>
        </p:txBody>
      </p:sp>
      <p:sp>
        <p:nvSpPr>
          <p:cNvPr id="4" name="Content Placeholder 3">
            <a:extLst>
              <a:ext uri="{FF2B5EF4-FFF2-40B4-BE49-F238E27FC236}">
                <a16:creationId xmlns:a16="http://schemas.microsoft.com/office/drawing/2014/main" id="{EA0C649E-D89F-8B09-FAF4-563F66B4F0DD}"/>
              </a:ext>
            </a:extLst>
          </p:cNvPr>
          <p:cNvSpPr>
            <a:spLocks noGrp="1"/>
          </p:cNvSpPr>
          <p:nvPr>
            <p:ph idx="1"/>
          </p:nvPr>
        </p:nvSpPr>
        <p:spPr/>
        <p:txBody>
          <a:bodyPr>
            <a:normAutofit fontScale="92500" lnSpcReduction="20000"/>
          </a:bodyPr>
          <a:lstStyle/>
          <a:p>
            <a:pPr lvl="0"/>
            <a:r>
              <a:rPr lang="en-US" dirty="0"/>
              <a:t>Youth</a:t>
            </a:r>
          </a:p>
          <a:p>
            <a:pPr lvl="1"/>
            <a:r>
              <a:rPr lang="en-US" dirty="0"/>
              <a:t>SPEAKOUT</a:t>
            </a:r>
          </a:p>
          <a:p>
            <a:pPr lvl="2"/>
            <a:r>
              <a:rPr lang="en-US" sz="1900" dirty="0"/>
              <a:t>Strengths - understanding youth’s identity, and training on some mental health (anxiety, depression). </a:t>
            </a:r>
          </a:p>
          <a:p>
            <a:pPr lvl="2"/>
            <a:r>
              <a:rPr lang="en-US" sz="1900" dirty="0"/>
              <a:t>ANIs - More training on caring for youth on the autism spectrum and preventing mislabeling behaviors as defiant; having questions shouldn’t be seen as defiance; Understanding age/developmentally appropriate ways to communicate with youth.  </a:t>
            </a:r>
            <a:endParaRPr lang="en-US" dirty="0"/>
          </a:p>
          <a:p>
            <a:pPr lvl="1"/>
            <a:r>
              <a:rPr lang="en-US" dirty="0"/>
              <a:t>Project Life Conference</a:t>
            </a:r>
          </a:p>
          <a:p>
            <a:pPr lvl="2"/>
            <a:r>
              <a:rPr lang="en-US" sz="1900" dirty="0"/>
              <a:t>Strengths – length of time in training, trained well to provide info, realistic discussions with youth, taking time to get to know youth</a:t>
            </a:r>
          </a:p>
          <a:p>
            <a:pPr lvl="2"/>
            <a:r>
              <a:rPr lang="en-US" sz="1900" dirty="0"/>
              <a:t>ANI – not feeling heard when speaking up, LGBTQ+ training, consistency in contact, supporting youth in their homes, </a:t>
            </a:r>
            <a:r>
              <a:rPr lang="en-US" sz="1900" dirty="0" err="1"/>
              <a:t>etc</a:t>
            </a:r>
            <a:endParaRPr lang="en-US" sz="1900" dirty="0"/>
          </a:p>
          <a:p>
            <a:pPr lvl="0"/>
            <a:r>
              <a:rPr lang="en-US" dirty="0"/>
              <a:t>Parents</a:t>
            </a:r>
          </a:p>
          <a:p>
            <a:pPr lvl="1"/>
            <a:r>
              <a:rPr lang="en-US" dirty="0"/>
              <a:t>Parent Advisory Council</a:t>
            </a:r>
          </a:p>
          <a:p>
            <a:pPr lvl="2"/>
            <a:r>
              <a:rPr lang="en-US" sz="1900" dirty="0"/>
              <a:t>ANIs - More training needed on DV and impacts in home (hands-on/shadowing); Cross-section of DV/mental health; understanding/communicating with children age-appropriately; children’s development/response to trauma and abuse; Children’s mental health; Understanding/working with single parents (Stereotypes/stigmas); Poor communication- no call back or follow-up; Accuracy of case documentation; Providing addition support/information to parents to obtain support/services (legal aide, </a:t>
            </a:r>
            <a:r>
              <a:rPr lang="en-US" sz="1900" dirty="0" err="1"/>
              <a:t>etc</a:t>
            </a:r>
            <a:r>
              <a:rPr lang="en-US" sz="1900" dirty="0"/>
              <a:t>); Importance of parent advocates (parent support partner)</a:t>
            </a:r>
          </a:p>
          <a:p>
            <a:endParaRPr lang="en-US" dirty="0"/>
          </a:p>
        </p:txBody>
      </p:sp>
    </p:spTree>
    <p:extLst>
      <p:ext uri="{BB962C8B-B14F-4D97-AF65-F5344CB8AC3E}">
        <p14:creationId xmlns:p14="http://schemas.microsoft.com/office/powerpoint/2010/main" val="380063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ACF2-91C6-4669-5487-43951636E38D}"/>
              </a:ext>
            </a:extLst>
          </p:cNvPr>
          <p:cNvSpPr>
            <a:spLocks noGrp="1"/>
          </p:cNvSpPr>
          <p:nvPr>
            <p:ph type="ctrTitle"/>
          </p:nvPr>
        </p:nvSpPr>
        <p:spPr/>
        <p:txBody>
          <a:bodyPr/>
          <a:lstStyle/>
          <a:p>
            <a:r>
              <a:rPr lang="en-US" dirty="0"/>
              <a:t>Item 27: LDSS Child Welfare Survey </a:t>
            </a:r>
          </a:p>
        </p:txBody>
      </p:sp>
      <p:graphicFrame>
        <p:nvGraphicFramePr>
          <p:cNvPr id="6" name="Content Placeholder 5" descr="Graph showing LDSS worker survey responses from 2023-2025 to the statement &quot;According to guidance there is an annual, 24 hour continuing education requirement beginning with the 3rd year of employment. I complete 24 hours of continuing education each year.&quot; &#10;Always: 2025 (53%) 2024 (56%,) 2023 (49%)&#10;Most of the time: 2025 (28%) 2024 (25%,) 2023 (29%)&#10;Sometimes:  2025 (10%) 2024 (12%,) 2023 (13%)&#10;Rarely:  2025 (5%) 2024 (5%,) 2023 (5%)&#10;Never:  2025 (3%) 2024 (1%,) 2023 (4%)">
            <a:extLst>
              <a:ext uri="{FF2B5EF4-FFF2-40B4-BE49-F238E27FC236}">
                <a16:creationId xmlns:a16="http://schemas.microsoft.com/office/drawing/2014/main" id="{A347927C-011B-FEEC-71D5-AB417C8C4659}"/>
              </a:ext>
            </a:extLst>
          </p:cNvPr>
          <p:cNvGraphicFramePr>
            <a:graphicFrameLocks noGrp="1"/>
          </p:cNvGraphicFramePr>
          <p:nvPr>
            <p:ph idx="1"/>
            <p:extLst>
              <p:ext uri="{D42A27DB-BD31-4B8C-83A1-F6EECF244321}">
                <p14:modId xmlns:p14="http://schemas.microsoft.com/office/powerpoint/2010/main" val="2167979253"/>
              </p:ext>
            </p:extLst>
          </p:nvPr>
        </p:nvGraphicFramePr>
        <p:xfrm>
          <a:off x="636588" y="1468438"/>
          <a:ext cx="10918825" cy="471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471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A449-D2E4-8EAC-84DB-FC696325DA81}"/>
              </a:ext>
            </a:extLst>
          </p:cNvPr>
          <p:cNvSpPr>
            <a:spLocks noGrp="1"/>
          </p:cNvSpPr>
          <p:nvPr>
            <p:ph type="ctrTitle"/>
          </p:nvPr>
        </p:nvSpPr>
        <p:spPr/>
        <p:txBody>
          <a:bodyPr/>
          <a:lstStyle/>
          <a:p>
            <a:r>
              <a:rPr lang="en-US" dirty="0"/>
              <a:t>Item 27: LDSS Child Welfare Survey</a:t>
            </a:r>
          </a:p>
        </p:txBody>
      </p:sp>
      <p:graphicFrame>
        <p:nvGraphicFramePr>
          <p:cNvPr id="6" name="Content Placeholder 5" descr="Graph showing LDSS survye responses from 2023-2025 for the satement &quot;Continuing education addresses the skills and knowledge needed to carry out my duties.&quot;&#10;Strongly agree: 2025 (42%), 2024 (37%), 2023 (33%)&#10;Agree: 2025 (37%), 2024 (43%), 2023 (43%)&#10;Neither agree nor disagree: 2025 (19%), 2024 (18%), 2023 (19%)&#10;Disagree: 2025 (2%), 2024 (2%), 2023 (3%)&#10;Strongly disagree: 2025 (0%), 2024 (0%), 2023 (2%)">
            <a:extLst>
              <a:ext uri="{FF2B5EF4-FFF2-40B4-BE49-F238E27FC236}">
                <a16:creationId xmlns:a16="http://schemas.microsoft.com/office/drawing/2014/main" id="{3B49A706-3EDF-4678-BD4C-509AED0154A9}"/>
              </a:ext>
            </a:extLst>
          </p:cNvPr>
          <p:cNvGraphicFramePr>
            <a:graphicFrameLocks noGrp="1"/>
          </p:cNvGraphicFramePr>
          <p:nvPr>
            <p:ph idx="1"/>
            <p:extLst>
              <p:ext uri="{D42A27DB-BD31-4B8C-83A1-F6EECF244321}">
                <p14:modId xmlns:p14="http://schemas.microsoft.com/office/powerpoint/2010/main" val="4251407722"/>
              </p:ext>
            </p:extLst>
          </p:nvPr>
        </p:nvGraphicFramePr>
        <p:xfrm>
          <a:off x="636588" y="1468438"/>
          <a:ext cx="10918825" cy="471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60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43FE-4DD2-FD67-FEBB-65384821E260}"/>
              </a:ext>
            </a:extLst>
          </p:cNvPr>
          <p:cNvSpPr>
            <a:spLocks noGrp="1"/>
          </p:cNvSpPr>
          <p:nvPr>
            <p:ph type="ctrTitle"/>
          </p:nvPr>
        </p:nvSpPr>
        <p:spPr/>
        <p:txBody>
          <a:bodyPr/>
          <a:lstStyle/>
          <a:p>
            <a:r>
              <a:rPr lang="en-US" dirty="0"/>
              <a:t>Item 28: Foster Parent Survey</a:t>
            </a:r>
          </a:p>
        </p:txBody>
      </p:sp>
      <p:graphicFrame>
        <p:nvGraphicFramePr>
          <p:cNvPr id="8" name="Content Placeholder 7" descr="Graph showing foster parent survey responses to the statement &quot;I agree that pre-service training addresses the knowledge/skills needed to care for a child(ren)&quot; from 2024-2025. ">
            <a:extLst>
              <a:ext uri="{FF2B5EF4-FFF2-40B4-BE49-F238E27FC236}">
                <a16:creationId xmlns:a16="http://schemas.microsoft.com/office/drawing/2014/main" id="{C365A421-9036-ACFD-5D9D-434B3BB5F1DB}"/>
              </a:ext>
            </a:extLst>
          </p:cNvPr>
          <p:cNvGraphicFramePr>
            <a:graphicFrameLocks noGrp="1"/>
          </p:cNvGraphicFramePr>
          <p:nvPr>
            <p:ph idx="1"/>
            <p:extLst>
              <p:ext uri="{D42A27DB-BD31-4B8C-83A1-F6EECF244321}">
                <p14:modId xmlns:p14="http://schemas.microsoft.com/office/powerpoint/2010/main" val="1509805705"/>
              </p:ext>
            </p:extLst>
          </p:nvPr>
        </p:nvGraphicFramePr>
        <p:xfrm>
          <a:off x="636588" y="1468438"/>
          <a:ext cx="10918825" cy="471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926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5998-9C32-6800-9108-463DC139D018}"/>
              </a:ext>
            </a:extLst>
          </p:cNvPr>
          <p:cNvSpPr>
            <a:spLocks noGrp="1"/>
          </p:cNvSpPr>
          <p:nvPr>
            <p:ph type="ctrTitle"/>
          </p:nvPr>
        </p:nvSpPr>
        <p:spPr/>
        <p:txBody>
          <a:bodyPr/>
          <a:lstStyle/>
          <a:p>
            <a:r>
              <a:rPr lang="en-US" dirty="0"/>
              <a:t>Item 28: LDSS Child Welfare Survey</a:t>
            </a:r>
          </a:p>
        </p:txBody>
      </p:sp>
      <p:pic>
        <p:nvPicPr>
          <p:cNvPr id="2050" name="Picture 2" descr="Graph showing LDSS worker responses to the statement &quot;Foster and adoptive parents receive adequate training ot address the needs of children in foster care&quot; from 2023-2025. &#10;&#10;Strongly agree: 2025 (16), 2024 (14), 2023 (19%)&#10;Agree: 2025 (33%), 2024 (34%), 2023 (29%)&#10;Neither agree nor disagree: 2025 (33%), 2024 (40%), 2023 (38%)&#10;Disagree: 2025 (15%), 2024 (9%), 2023 (11%)&#10;Strongly disagree: 2025 (3%), 2024 (3%), 2023 (2%)">
            <a:extLst>
              <a:ext uri="{FF2B5EF4-FFF2-40B4-BE49-F238E27FC236}">
                <a16:creationId xmlns:a16="http://schemas.microsoft.com/office/drawing/2014/main" id="{51B025CE-2791-C4A5-D7DB-CD5F27B124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857" y="1333566"/>
            <a:ext cx="7409444" cy="502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6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9C159-082D-8975-D568-3D2D03010241}"/>
              </a:ext>
            </a:extLst>
          </p:cNvPr>
          <p:cNvSpPr>
            <a:spLocks noGrp="1"/>
          </p:cNvSpPr>
          <p:nvPr>
            <p:ph type="ctrTitle"/>
          </p:nvPr>
        </p:nvSpPr>
        <p:spPr/>
        <p:txBody>
          <a:bodyPr>
            <a:normAutofit/>
          </a:bodyPr>
          <a:lstStyle/>
          <a:p>
            <a:r>
              <a:rPr lang="en-US" dirty="0"/>
              <a:t>Welcome!</a:t>
            </a:r>
          </a:p>
        </p:txBody>
      </p:sp>
      <p:sp>
        <p:nvSpPr>
          <p:cNvPr id="2" name="Content Placeholder 1">
            <a:extLst>
              <a:ext uri="{FF2B5EF4-FFF2-40B4-BE49-F238E27FC236}">
                <a16:creationId xmlns:a16="http://schemas.microsoft.com/office/drawing/2014/main" id="{2023C924-1707-1427-E179-07FC7FD84E40}"/>
              </a:ext>
            </a:extLst>
          </p:cNvPr>
          <p:cNvSpPr>
            <a:spLocks noGrp="1"/>
          </p:cNvSpPr>
          <p:nvPr>
            <p:ph idx="1"/>
          </p:nvPr>
        </p:nvSpPr>
        <p:spPr>
          <a:xfrm>
            <a:off x="636298" y="2745186"/>
            <a:ext cx="4501759" cy="3363514"/>
          </a:xfrm>
        </p:spPr>
        <p:txBody>
          <a:bodyPr/>
          <a:lstStyle/>
          <a:p>
            <a:r>
              <a:rPr lang="en-US" dirty="0"/>
              <a:t>We are so glad you are here!</a:t>
            </a:r>
          </a:p>
        </p:txBody>
      </p:sp>
      <p:pic>
        <p:nvPicPr>
          <p:cNvPr id="3" name="Picture 2" descr="Blank Monitor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340" y="2246140"/>
            <a:ext cx="5945332" cy="3506750"/>
          </a:xfrm>
          <a:prstGeom prst="rect">
            <a:avLst/>
          </a:prstGeom>
        </p:spPr>
      </p:pic>
      <p:sp>
        <p:nvSpPr>
          <p:cNvPr id="4" name="Rectangle 3"/>
          <p:cNvSpPr/>
          <p:nvPr/>
        </p:nvSpPr>
        <p:spPr>
          <a:xfrm>
            <a:off x="6993506" y="2672617"/>
            <a:ext cx="3429000" cy="1754326"/>
          </a:xfrm>
          <a:prstGeom prst="rect">
            <a:avLst/>
          </a:prstGeom>
        </p:spPr>
        <p:txBody>
          <a:bodyPr>
            <a:spAutoFit/>
          </a:bodyPr>
          <a:lstStyle/>
          <a:p>
            <a:pPr defTabSz="342917">
              <a:buFont typeface="Wingdings" panose="05000000000000000000" pitchFamily="2" charset="2"/>
              <a:buChar char="ü"/>
            </a:pPr>
            <a:r>
              <a:rPr lang="en-US" dirty="0">
                <a:solidFill>
                  <a:prstClr val="black"/>
                </a:solidFill>
                <a:latin typeface="Calibri" panose="020F0502020204030204"/>
              </a:rPr>
              <a:t>Please keep your lines MUTED (both computer and phone)</a:t>
            </a:r>
          </a:p>
          <a:p>
            <a:pPr defTabSz="342917">
              <a:buFont typeface="Wingdings" panose="05000000000000000000" pitchFamily="2" charset="2"/>
              <a:buChar char="ü"/>
            </a:pPr>
            <a:r>
              <a:rPr lang="en-US" dirty="0">
                <a:solidFill>
                  <a:prstClr val="black"/>
                </a:solidFill>
                <a:latin typeface="Calibri" panose="020F0502020204030204"/>
              </a:rPr>
              <a:t>Use the CHAT box to interact with everyone</a:t>
            </a:r>
          </a:p>
          <a:p>
            <a:pPr defTabSz="342917">
              <a:buFont typeface="Wingdings" panose="05000000000000000000" pitchFamily="2" charset="2"/>
              <a:buChar char="ü"/>
            </a:pPr>
            <a:r>
              <a:rPr lang="en-US" dirty="0">
                <a:solidFill>
                  <a:prstClr val="black"/>
                </a:solidFill>
                <a:latin typeface="Calibri" panose="020F0502020204030204"/>
              </a:rPr>
              <a:t>Please type your name and organization in the chat</a:t>
            </a:r>
          </a:p>
        </p:txBody>
      </p:sp>
    </p:spTree>
    <p:extLst>
      <p:ext uri="{BB962C8B-B14F-4D97-AF65-F5344CB8AC3E}">
        <p14:creationId xmlns:p14="http://schemas.microsoft.com/office/powerpoint/2010/main" val="134859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E04C-D7CB-FC24-1299-764A005922B0}"/>
              </a:ext>
            </a:extLst>
          </p:cNvPr>
          <p:cNvSpPr>
            <a:spLocks noGrp="1"/>
          </p:cNvSpPr>
          <p:nvPr>
            <p:ph type="ctrTitle"/>
          </p:nvPr>
        </p:nvSpPr>
        <p:spPr/>
        <p:txBody>
          <a:bodyPr/>
          <a:lstStyle/>
          <a:p>
            <a:r>
              <a:rPr lang="en-US" dirty="0"/>
              <a:t>Item 28: Stakeholder Feedback</a:t>
            </a:r>
          </a:p>
        </p:txBody>
      </p:sp>
      <p:sp>
        <p:nvSpPr>
          <p:cNvPr id="5" name="Content Placeholder 4">
            <a:extLst>
              <a:ext uri="{FF2B5EF4-FFF2-40B4-BE49-F238E27FC236}">
                <a16:creationId xmlns:a16="http://schemas.microsoft.com/office/drawing/2014/main" id="{E5AE5220-2B07-F20D-2C20-47CD65958CA3}"/>
              </a:ext>
            </a:extLst>
          </p:cNvPr>
          <p:cNvSpPr>
            <a:spLocks noGrp="1"/>
          </p:cNvSpPr>
          <p:nvPr>
            <p:ph idx="1"/>
          </p:nvPr>
        </p:nvSpPr>
        <p:spPr/>
        <p:txBody>
          <a:bodyPr>
            <a:normAutofit fontScale="85000" lnSpcReduction="20000"/>
          </a:bodyPr>
          <a:lstStyle/>
          <a:p>
            <a:pPr lvl="0"/>
            <a:r>
              <a:rPr lang="en-US" dirty="0"/>
              <a:t>Youth</a:t>
            </a:r>
          </a:p>
          <a:p>
            <a:pPr lvl="1"/>
            <a:r>
              <a:rPr lang="en-US" dirty="0"/>
              <a:t>SPEAKOUT</a:t>
            </a:r>
          </a:p>
          <a:p>
            <a:pPr lvl="2"/>
            <a:r>
              <a:rPr lang="en-US" dirty="0"/>
              <a:t>Strengths - caring for children with suicidal ideations, understanding youth’s identity, and training on some mental health (anxiety, depression). </a:t>
            </a:r>
          </a:p>
          <a:p>
            <a:pPr lvl="2"/>
            <a:r>
              <a:rPr lang="en-US" dirty="0"/>
              <a:t>ANIs - Treating children differently; Understanding youth are youth and given appropriate chores and roles for a youth in a home;  Food accommodations and preferences and preventing unhealthy eating habits; More training on caring for youth on the autism spectrum and preventing mislabeling behaviors as defiant; Understanding age/developmentally appropriate ways to communicate with youth.  </a:t>
            </a:r>
          </a:p>
          <a:p>
            <a:pPr lvl="0"/>
            <a:r>
              <a:rPr lang="en-US" dirty="0"/>
              <a:t>Youth </a:t>
            </a:r>
          </a:p>
          <a:p>
            <a:pPr lvl="1"/>
            <a:r>
              <a:rPr lang="en-US" dirty="0"/>
              <a:t>Project Life Conference</a:t>
            </a:r>
          </a:p>
          <a:p>
            <a:pPr lvl="2"/>
            <a:r>
              <a:rPr lang="en-US" dirty="0"/>
              <a:t>Strengths - better training to care for younger children and support after placement</a:t>
            </a:r>
          </a:p>
          <a:p>
            <a:pPr lvl="2"/>
            <a:r>
              <a:rPr lang="en-US" dirty="0"/>
              <a:t>ANI - better training for older youth, more mental health training, more cultural training (ex. help with hair), having the right motivation, and how to listen to youth. </a:t>
            </a:r>
          </a:p>
          <a:p>
            <a:pPr lvl="0"/>
            <a:r>
              <a:rPr lang="en-US" dirty="0"/>
              <a:t>Parents</a:t>
            </a:r>
          </a:p>
          <a:p>
            <a:pPr lvl="1"/>
            <a:r>
              <a:rPr lang="en-US" dirty="0"/>
              <a:t>Parent Advisory Council</a:t>
            </a:r>
          </a:p>
          <a:p>
            <a:pPr lvl="2"/>
            <a:r>
              <a:rPr lang="en-US" dirty="0"/>
              <a:t>ANIs - overall lack of training for foster parents and that there was a lack of communication between the foster parent and the parent and between the foster parent and the agency. </a:t>
            </a:r>
          </a:p>
          <a:p>
            <a:endParaRPr lang="en-US" dirty="0"/>
          </a:p>
        </p:txBody>
      </p:sp>
    </p:spTree>
    <p:extLst>
      <p:ext uri="{BB962C8B-B14F-4D97-AF65-F5344CB8AC3E}">
        <p14:creationId xmlns:p14="http://schemas.microsoft.com/office/powerpoint/2010/main" val="224306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99FF-A5B3-7E33-3814-7809F2A45315}"/>
              </a:ext>
            </a:extLst>
          </p:cNvPr>
          <p:cNvSpPr>
            <a:spLocks noGrp="1"/>
          </p:cNvSpPr>
          <p:nvPr>
            <p:ph type="ctrTitle"/>
          </p:nvPr>
        </p:nvSpPr>
        <p:spPr/>
        <p:txBody>
          <a:bodyPr/>
          <a:lstStyle/>
          <a:p>
            <a:r>
              <a:rPr lang="en-US" dirty="0"/>
              <a:t>BREAK</a:t>
            </a:r>
          </a:p>
        </p:txBody>
      </p:sp>
      <p:sp>
        <p:nvSpPr>
          <p:cNvPr id="3" name="Content Placeholder 2">
            <a:extLst>
              <a:ext uri="{FF2B5EF4-FFF2-40B4-BE49-F238E27FC236}">
                <a16:creationId xmlns:a16="http://schemas.microsoft.com/office/drawing/2014/main" id="{6F3BA804-38D7-D60A-C6EC-BD1E60A2B98C}"/>
              </a:ext>
            </a:extLst>
          </p:cNvPr>
          <p:cNvSpPr>
            <a:spLocks noGrp="1"/>
          </p:cNvSpPr>
          <p:nvPr>
            <p:ph idx="1"/>
          </p:nvPr>
        </p:nvSpPr>
        <p:spPr/>
        <p:txBody>
          <a:bodyPr/>
          <a:lstStyle/>
          <a:p>
            <a:pPr marL="0" indent="0">
              <a:buNone/>
            </a:pPr>
            <a:r>
              <a:rPr lang="en-US"/>
              <a:t>Take </a:t>
            </a:r>
            <a:r>
              <a:rPr lang="en-US" dirty="0"/>
              <a:t>a 5 minute </a:t>
            </a:r>
            <a:r>
              <a:rPr lang="en-US"/>
              <a:t>break…Return at 2:36 PM</a:t>
            </a:r>
            <a:endParaRPr lang="en-US" dirty="0"/>
          </a:p>
        </p:txBody>
      </p:sp>
    </p:spTree>
    <p:extLst>
      <p:ext uri="{BB962C8B-B14F-4D97-AF65-F5344CB8AC3E}">
        <p14:creationId xmlns:p14="http://schemas.microsoft.com/office/powerpoint/2010/main" val="189197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0A02-C176-1FA4-F2AC-474491F05631}"/>
              </a:ext>
            </a:extLst>
          </p:cNvPr>
          <p:cNvSpPr>
            <a:spLocks noGrp="1"/>
          </p:cNvSpPr>
          <p:nvPr>
            <p:ph type="ctrTitle"/>
          </p:nvPr>
        </p:nvSpPr>
        <p:spPr/>
        <p:txBody>
          <a:bodyPr/>
          <a:lstStyle/>
          <a:p>
            <a:r>
              <a:rPr lang="en-US"/>
              <a:t>Systemic Factors and Breakout Rooms</a:t>
            </a:r>
          </a:p>
        </p:txBody>
      </p:sp>
      <p:sp>
        <p:nvSpPr>
          <p:cNvPr id="4" name="Content Placeholder 3">
            <a:extLst>
              <a:ext uri="{FF2B5EF4-FFF2-40B4-BE49-F238E27FC236}">
                <a16:creationId xmlns:a16="http://schemas.microsoft.com/office/drawing/2014/main" id="{4B60BF4C-CC63-5003-846F-069C89107EFF}"/>
              </a:ext>
            </a:extLst>
          </p:cNvPr>
          <p:cNvSpPr>
            <a:spLocks noGrp="1"/>
          </p:cNvSpPr>
          <p:nvPr>
            <p:ph idx="1"/>
          </p:nvPr>
        </p:nvSpPr>
        <p:spPr/>
        <p:txBody>
          <a:bodyPr>
            <a:normAutofit fontScale="85000" lnSpcReduction="10000"/>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Item 26: Staff Training – Initial</a:t>
            </a:r>
          </a:p>
          <a:p>
            <a:pPr lvl="1"/>
            <a:r>
              <a:rPr lang="en-US" sz="1600" i="1" kern="100" dirty="0">
                <a:effectLst/>
                <a:latin typeface="Aptos" panose="020B0004020202020204" pitchFamily="34" charset="0"/>
                <a:ea typeface="Aptos" panose="020B0004020202020204" pitchFamily="34" charset="0"/>
                <a:cs typeface="Times New Roman" panose="02020603050405020304" pitchFamily="18" charset="0"/>
              </a:rPr>
              <a:t>How well is the staff and provider training system functioning statewide to ensure that initial training is provided to all staff who deliver services pursuant to the Child and Family Services Plan (CFSP) so that: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Staff receive training in accordance with the established curriculum and timeframes for the provision of initial training; and</a:t>
            </a: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The system demonstrates how well the initial training addresses the basic skills and knowledge needed by staff to carry out their duties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kern="100" dirty="0">
                <a:effectLst/>
                <a:latin typeface="Calibri" panose="020F0502020204030204" pitchFamily="34" charset="0"/>
                <a:ea typeface="Calibri" panose="020F0502020204030204" pitchFamily="34" charset="0"/>
                <a:cs typeface="Times New Roman" panose="02020603050405020304" pitchFamily="18" charset="0"/>
              </a:rPr>
              <a:t>Item 27: Staff Training – Ongoing</a:t>
            </a:r>
          </a:p>
          <a:p>
            <a:pPr lvl="1"/>
            <a:r>
              <a:rPr lang="en-US" sz="1600" i="1" kern="100" dirty="0">
                <a:effectLst/>
                <a:latin typeface="Aptos" panose="020B0004020202020204" pitchFamily="34" charset="0"/>
                <a:ea typeface="Aptos" panose="020B0004020202020204" pitchFamily="34" charset="0"/>
                <a:cs typeface="Times New Roman" panose="02020603050405020304" pitchFamily="18" charset="0"/>
              </a:rPr>
              <a:t>How well is the staff and provider training system functioning statewide to ensure that ongoing training is provided for staff that addresses the skills and knowledge needed to carry out their duties with regard to the services included in the CFSP so that: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Staff receive ongoing training pursuant to the established curriculum and timeframes for the provision of ongoing training; and </a:t>
            </a: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The system demonstrates how well the ongoing training addresses the skills and knowledge needed by staff to carry out their duties?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effectLst/>
                <a:latin typeface="Calibri" panose="020F0502020204030204" pitchFamily="34" charset="0"/>
                <a:ea typeface="Calibri" panose="020F0502020204030204" pitchFamily="34" charset="0"/>
                <a:cs typeface="Times New Roman" panose="02020603050405020304" pitchFamily="18" charset="0"/>
              </a:rPr>
              <a:t>Item 28: Foster and Adoptive Parent Training</a:t>
            </a:r>
          </a:p>
          <a:p>
            <a:pPr lvl="1"/>
            <a:r>
              <a:rPr lang="en-US" sz="1600" i="1" kern="100" dirty="0">
                <a:effectLst/>
                <a:latin typeface="Aptos" panose="020B0004020202020204" pitchFamily="34" charset="0"/>
                <a:ea typeface="Aptos" panose="020B0004020202020204" pitchFamily="34" charset="0"/>
                <a:cs typeface="Times New Roman" panose="02020603050405020304" pitchFamily="18" charset="0"/>
              </a:rPr>
              <a:t>How well is the staff and provider training system functioning to ensure that training is occurring statewide for current or prospective foster parents, adoptive parents, and staff of state licensed or approved facilities (who receive title IV-E funds to care for children) so that: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Current or prospective foster parents, adoptive parents, and staff receive training pursuant to the established annual/biannual hourly/continuing education requirement and timeframes for the provision of initial and ongoing training; and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lvl="2"/>
            <a:r>
              <a:rPr lang="en-US" sz="1600" i="1" kern="100" dirty="0">
                <a:effectLst/>
                <a:latin typeface="Aptos" panose="020B0004020202020204" pitchFamily="34" charset="0"/>
                <a:ea typeface="Aptos" panose="020B0004020202020204" pitchFamily="34" charset="0"/>
                <a:cs typeface="Times New Roman" panose="02020603050405020304" pitchFamily="18" charset="0"/>
              </a:rPr>
              <a:t>The system demonstrates how well the initial and ongoing training addresses the skills and knowledge base needed to carry out their duties with regard to foster and adopted children?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159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E2145-407D-8380-D745-64F403B08125}"/>
              </a:ext>
            </a:extLst>
          </p:cNvPr>
          <p:cNvSpPr>
            <a:spLocks noGrp="1"/>
          </p:cNvSpPr>
          <p:nvPr>
            <p:ph type="ctrTitle"/>
          </p:nvPr>
        </p:nvSpPr>
        <p:spPr/>
        <p:txBody>
          <a:bodyPr/>
          <a:lstStyle/>
          <a:p>
            <a:r>
              <a:rPr lang="en-US" dirty="0"/>
              <a:t>Breakout Rooms – Pick relevant room to join</a:t>
            </a:r>
          </a:p>
        </p:txBody>
      </p:sp>
      <p:sp>
        <p:nvSpPr>
          <p:cNvPr id="4" name="Content Placeholder 3">
            <a:extLst>
              <a:ext uri="{FF2B5EF4-FFF2-40B4-BE49-F238E27FC236}">
                <a16:creationId xmlns:a16="http://schemas.microsoft.com/office/drawing/2014/main" id="{792969E2-F1F0-3AE2-EC28-25F9CB815E4A}"/>
              </a:ext>
            </a:extLst>
          </p:cNvPr>
          <p:cNvSpPr>
            <a:spLocks noGrp="1"/>
          </p:cNvSpPr>
          <p:nvPr>
            <p:ph idx="1"/>
          </p:nvPr>
        </p:nvSpPr>
        <p:spPr/>
        <p:txBody>
          <a:bodyPr/>
          <a:lstStyle/>
          <a:p>
            <a:pPr lvl="0"/>
            <a:r>
              <a:rPr lang="en-US" b="0" dirty="0"/>
              <a:t>1 – Training for Foster Parents (LDSS/LCPA)</a:t>
            </a:r>
          </a:p>
          <a:p>
            <a:pPr lvl="0"/>
            <a:r>
              <a:rPr lang="en-US" b="0" dirty="0">
                <a:latin typeface="Aptos" panose="020B0004020202020204" pitchFamily="34" charset="0"/>
              </a:rPr>
              <a:t>2 – Training for LDSS Staff - Initial</a:t>
            </a:r>
          </a:p>
          <a:p>
            <a:pPr lvl="0"/>
            <a:r>
              <a:rPr lang="en-US" b="0" dirty="0">
                <a:latin typeface="Aptos" panose="020B0004020202020204" pitchFamily="34" charset="0"/>
              </a:rPr>
              <a:t>3 – Training for LDSS Staff - Ongoing</a:t>
            </a:r>
          </a:p>
          <a:p>
            <a:pPr lvl="0"/>
            <a:r>
              <a:rPr lang="en-US" b="0" dirty="0">
                <a:latin typeface="Aptos" panose="020B0004020202020204" pitchFamily="34" charset="0"/>
              </a:rPr>
              <a:t>4 – Training for Residential Staff/LCPA case managers</a:t>
            </a:r>
          </a:p>
          <a:p>
            <a:pPr marL="0" indent="0">
              <a:buNone/>
            </a:pPr>
            <a:endParaRPr lang="en-US" dirty="0"/>
          </a:p>
        </p:txBody>
      </p:sp>
    </p:spTree>
    <p:extLst>
      <p:ext uri="{BB962C8B-B14F-4D97-AF65-F5344CB8AC3E}">
        <p14:creationId xmlns:p14="http://schemas.microsoft.com/office/powerpoint/2010/main" val="338163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96C7-1BB6-1DE8-32DE-135BC81C80C2}"/>
              </a:ext>
            </a:extLst>
          </p:cNvPr>
          <p:cNvSpPr>
            <a:spLocks noGrp="1"/>
          </p:cNvSpPr>
          <p:nvPr>
            <p:ph type="ctrTitle"/>
          </p:nvPr>
        </p:nvSpPr>
        <p:spPr/>
        <p:txBody>
          <a:bodyPr>
            <a:normAutofit fontScale="90000"/>
          </a:bodyPr>
          <a:lstStyle/>
          <a:p>
            <a:r>
              <a:rPr lang="en-US"/>
              <a:t>Plus / Delta</a:t>
            </a:r>
            <a:br>
              <a:rPr lang="en-US"/>
            </a:br>
            <a:endParaRPr lang="en-US"/>
          </a:p>
        </p:txBody>
      </p:sp>
      <p:pic>
        <p:nvPicPr>
          <p:cNvPr id="3" name="Picture 2" descr="Incorporating debriefing into clinical pract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520" y="1793341"/>
            <a:ext cx="4793456" cy="3535295"/>
          </a:xfrm>
          <a:prstGeom prst="rect">
            <a:avLst/>
          </a:prstGeom>
        </p:spPr>
      </p:pic>
    </p:spTree>
    <p:extLst>
      <p:ext uri="{BB962C8B-B14F-4D97-AF65-F5344CB8AC3E}">
        <p14:creationId xmlns:p14="http://schemas.microsoft.com/office/powerpoint/2010/main" val="373724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C1C3B9-23B8-80D7-972E-B995EE8B1AA2}"/>
              </a:ext>
            </a:extLst>
          </p:cNvPr>
          <p:cNvSpPr>
            <a:spLocks noGrp="1"/>
          </p:cNvSpPr>
          <p:nvPr>
            <p:ph type="title"/>
          </p:nvPr>
        </p:nvSpPr>
        <p:spPr>
          <a:xfrm>
            <a:off x="332578" y="4522704"/>
            <a:ext cx="11145547" cy="2765425"/>
          </a:xfrm>
        </p:spPr>
        <p:txBody>
          <a:bodyPr>
            <a:normAutofit/>
          </a:bodyPr>
          <a:lstStyle/>
          <a:p>
            <a:r>
              <a:rPr lang="en-US" sz="6000" dirty="0"/>
              <a:t>Next meeting: August 14th</a:t>
            </a:r>
          </a:p>
        </p:txBody>
      </p:sp>
      <p:pic>
        <p:nvPicPr>
          <p:cNvPr id="3" name="Google Shape;171;p22" descr="Clipart - Thank You Pinned"/>
          <p:cNvPicPr preferRelativeResize="0"/>
          <p:nvPr/>
        </p:nvPicPr>
        <p:blipFill rotWithShape="1">
          <a:blip r:embed="rId3">
            <a:alphaModFix/>
          </a:blip>
          <a:srcRect/>
          <a:stretch/>
        </p:blipFill>
        <p:spPr>
          <a:xfrm>
            <a:off x="4544635" y="1912148"/>
            <a:ext cx="2971799" cy="2971799"/>
          </a:xfrm>
          <a:prstGeom prst="rect">
            <a:avLst/>
          </a:prstGeom>
          <a:noFill/>
          <a:ln>
            <a:noFill/>
          </a:ln>
        </p:spPr>
      </p:pic>
    </p:spTree>
    <p:extLst>
      <p:ext uri="{BB962C8B-B14F-4D97-AF65-F5344CB8AC3E}">
        <p14:creationId xmlns:p14="http://schemas.microsoft.com/office/powerpoint/2010/main" val="129366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27E372-C816-C00A-9D8E-043BB37DC32C}"/>
              </a:ext>
            </a:extLst>
          </p:cNvPr>
          <p:cNvSpPr>
            <a:spLocks noGrp="1"/>
          </p:cNvSpPr>
          <p:nvPr>
            <p:ph type="ctrTitle"/>
          </p:nvPr>
        </p:nvSpPr>
        <p:spPr/>
        <p:txBody>
          <a:bodyPr/>
          <a:lstStyle/>
          <a:p>
            <a:r>
              <a:rPr lang="en-US" dirty="0"/>
              <a:t>Agenda</a:t>
            </a:r>
          </a:p>
        </p:txBody>
      </p:sp>
      <p:sp>
        <p:nvSpPr>
          <p:cNvPr id="8" name="Content Placeholder 7">
            <a:extLst>
              <a:ext uri="{FF2B5EF4-FFF2-40B4-BE49-F238E27FC236}">
                <a16:creationId xmlns:a16="http://schemas.microsoft.com/office/drawing/2014/main" id="{7DC1087F-EA39-8B1E-AA9C-3FEB44965E21}"/>
              </a:ext>
            </a:extLst>
          </p:cNvPr>
          <p:cNvSpPr>
            <a:spLocks noGrp="1"/>
          </p:cNvSpPr>
          <p:nvPr>
            <p:ph idx="1"/>
          </p:nvPr>
        </p:nvSpPr>
        <p:spPr>
          <a:xfrm>
            <a:off x="636298" y="2745186"/>
            <a:ext cx="10782272" cy="3363514"/>
          </a:xfrm>
        </p:spPr>
        <p:txBody>
          <a:bodyPr>
            <a:normAutofit/>
          </a:bodyPr>
          <a:lstStyle/>
          <a:p>
            <a:pPr defTabSz="514376">
              <a:buFont typeface="Wingdings" panose="05000000000000000000" pitchFamily="2" charset="2"/>
              <a:buChar char="Ø"/>
              <a:defRPr/>
            </a:pPr>
            <a:r>
              <a:rPr lang="en-US" dirty="0">
                <a:solidFill>
                  <a:prstClr val="black"/>
                </a:solidFill>
              </a:rPr>
              <a:t>DFS Updates</a:t>
            </a:r>
          </a:p>
          <a:p>
            <a:pPr defTabSz="514376">
              <a:buFont typeface="Wingdings" panose="05000000000000000000" pitchFamily="2" charset="2"/>
              <a:buChar char="Ø"/>
              <a:defRPr/>
            </a:pPr>
            <a:r>
              <a:rPr lang="en-US" dirty="0">
                <a:solidFill>
                  <a:prstClr val="black"/>
                </a:solidFill>
              </a:rPr>
              <a:t>Child and Family Services Review (CFSR) Overview</a:t>
            </a:r>
          </a:p>
          <a:p>
            <a:pPr defTabSz="514376">
              <a:buFont typeface="Wingdings" panose="05000000000000000000" pitchFamily="2" charset="2"/>
              <a:buChar char="Ø"/>
              <a:defRPr/>
            </a:pPr>
            <a:r>
              <a:rPr lang="en-US" dirty="0">
                <a:solidFill>
                  <a:prstClr val="black"/>
                </a:solidFill>
              </a:rPr>
              <a:t>Data Review</a:t>
            </a:r>
          </a:p>
          <a:p>
            <a:pPr defTabSz="514376">
              <a:buFont typeface="Wingdings" panose="05000000000000000000" pitchFamily="2" charset="2"/>
              <a:buChar char="Ø"/>
              <a:defRPr/>
            </a:pPr>
            <a:r>
              <a:rPr lang="en-US" dirty="0">
                <a:solidFill>
                  <a:prstClr val="black"/>
                </a:solidFill>
              </a:rPr>
              <a:t>Breakout Rooms: Systemic Factors Items 26-28: Initial Staff Training, Ongoing Staff Training, and Foster and Adoptive Parent Training</a:t>
            </a:r>
            <a:endParaRPr lang="en-US" dirty="0">
              <a:solidFill>
                <a:prstClr val="black"/>
              </a:solidFill>
              <a:cs typeface="Calibri"/>
            </a:endParaRPr>
          </a:p>
          <a:p>
            <a:pPr defTabSz="514376">
              <a:buFont typeface="Wingdings" panose="05000000000000000000" pitchFamily="2" charset="2"/>
              <a:buChar char="Ø"/>
              <a:defRPr/>
            </a:pPr>
            <a:r>
              <a:rPr lang="en-US" dirty="0">
                <a:solidFill>
                  <a:prstClr val="black"/>
                </a:solidFill>
              </a:rPr>
              <a:t>Plus/Delta</a:t>
            </a:r>
            <a:endParaRPr lang="en-US" dirty="0">
              <a:solidFill>
                <a:prstClr val="black"/>
              </a:solidFill>
              <a:cs typeface="Calibri"/>
            </a:endParaRPr>
          </a:p>
          <a:p>
            <a:endParaRPr lang="en-US" dirty="0"/>
          </a:p>
        </p:txBody>
      </p:sp>
    </p:spTree>
    <p:extLst>
      <p:ext uri="{BB962C8B-B14F-4D97-AF65-F5344CB8AC3E}">
        <p14:creationId xmlns:p14="http://schemas.microsoft.com/office/powerpoint/2010/main" val="322338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B3933-0FB5-0688-D02A-34B2C182C67F}"/>
              </a:ext>
            </a:extLst>
          </p:cNvPr>
          <p:cNvSpPr>
            <a:spLocks noGrp="1"/>
          </p:cNvSpPr>
          <p:nvPr>
            <p:ph type="ctrTitle"/>
          </p:nvPr>
        </p:nvSpPr>
        <p:spPr/>
        <p:txBody>
          <a:bodyPr>
            <a:normAutofit fontScale="90000"/>
          </a:bodyPr>
          <a:lstStyle/>
          <a:p>
            <a:r>
              <a:rPr lang="en-US" dirty="0"/>
              <a:t>Child Welfare Advisory Committee (CWAC) Charge</a:t>
            </a:r>
          </a:p>
        </p:txBody>
      </p:sp>
      <p:sp>
        <p:nvSpPr>
          <p:cNvPr id="4" name="Text Placeholder 1"/>
          <p:cNvSpPr txBox="1">
            <a:spLocks/>
          </p:cNvSpPr>
          <p:nvPr/>
        </p:nvSpPr>
        <p:spPr>
          <a:xfrm>
            <a:off x="1103366" y="1891747"/>
            <a:ext cx="2338168" cy="3560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46">
              <a:buNone/>
            </a:pPr>
            <a:r>
              <a:rPr lang="en-US" b="1" u="sng" dirty="0">
                <a:solidFill>
                  <a:prstClr val="black"/>
                </a:solidFill>
                <a:latin typeface="Calibri" panose="020F0502020204030204" pitchFamily="34" charset="0"/>
                <a:ea typeface="Calibri" panose="020F0502020204030204" pitchFamily="34" charset="0"/>
                <a:cs typeface="Calibri" panose="020F0502020204030204" pitchFamily="34" charset="0"/>
              </a:rPr>
              <a:t>CWAC</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collaborative advisory group working together to achieve system outcomes.</a:t>
            </a:r>
          </a:p>
        </p:txBody>
      </p:sp>
      <p:sp>
        <p:nvSpPr>
          <p:cNvPr id="2" name="TextBox 1">
            <a:extLst>
              <a:ext uri="{FF2B5EF4-FFF2-40B4-BE49-F238E27FC236}">
                <a16:creationId xmlns:a16="http://schemas.microsoft.com/office/drawing/2014/main" id="{C289AE55-4B31-F69C-6182-075F3EC22A98}"/>
              </a:ext>
              <a:ext uri="{C183D7F6-B498-43B3-948B-1728B52AA6E4}">
                <adec:decorative xmlns:adec="http://schemas.microsoft.com/office/drawing/2017/decorative" val="0"/>
              </a:ext>
            </a:extLst>
          </p:cNvPr>
          <p:cNvSpPr txBox="1"/>
          <p:nvPr/>
        </p:nvSpPr>
        <p:spPr>
          <a:xfrm>
            <a:off x="4271058" y="1891747"/>
            <a:ext cx="7060557" cy="3323987"/>
          </a:xfrm>
          <a:prstGeom prst="rect">
            <a:avLst/>
          </a:prstGeom>
          <a:solidFill>
            <a:schemeClr val="tx2">
              <a:lumMod val="75000"/>
            </a:schemeClr>
          </a:solidFill>
        </p:spPr>
        <p:txBody>
          <a:bodyPr wrap="square" rtlCol="0">
            <a:spAutoFit/>
          </a:bodyPr>
          <a:lstStyle/>
          <a:p>
            <a:pPr marL="285750" lvl="0" indent="-285750">
              <a:buFont typeface="Arial" panose="020B0604020202020204" pitchFamily="34" charset="0"/>
              <a:buChar char="•"/>
            </a:pPr>
            <a:r>
              <a:rPr lang="en-US" sz="3200" dirty="0">
                <a:solidFill>
                  <a:schemeClr val="bg1"/>
                </a:solidFill>
              </a:rPr>
              <a:t>Child welfare program, policy, training and practice</a:t>
            </a:r>
          </a:p>
          <a:p>
            <a:pPr marL="285750" lvl="0" indent="-285750">
              <a:buFont typeface="Arial" panose="020B0604020202020204" pitchFamily="34" charset="0"/>
              <a:buChar char="•"/>
            </a:pPr>
            <a:r>
              <a:rPr lang="en-US" sz="3200" dirty="0">
                <a:solidFill>
                  <a:schemeClr val="bg1"/>
                </a:solidFill>
              </a:rPr>
              <a:t>CFSP, annual progress reports and other state plans</a:t>
            </a:r>
          </a:p>
          <a:p>
            <a:pPr marL="285750" lvl="0" indent="-285750">
              <a:buFont typeface="Arial" panose="020B0604020202020204" pitchFamily="34" charset="0"/>
              <a:buChar char="•"/>
            </a:pPr>
            <a:r>
              <a:rPr lang="en-US" sz="3200" dirty="0">
                <a:solidFill>
                  <a:schemeClr val="bg1"/>
                </a:solidFill>
              </a:rPr>
              <a:t>Capacity Building and CQI</a:t>
            </a:r>
          </a:p>
          <a:p>
            <a:pPr marL="285750" lvl="0" indent="-285750">
              <a:buFont typeface="Arial" panose="020B0604020202020204" pitchFamily="34" charset="0"/>
              <a:buChar char="•"/>
            </a:pPr>
            <a:r>
              <a:rPr lang="en-US" sz="3200" dirty="0">
                <a:solidFill>
                  <a:schemeClr val="bg1"/>
                </a:solidFill>
              </a:rPr>
              <a:t>Collaboration and Partnerships</a:t>
            </a:r>
          </a:p>
          <a:p>
            <a:endParaRPr lang="en-US" dirty="0"/>
          </a:p>
        </p:txBody>
      </p:sp>
    </p:spTree>
    <p:extLst>
      <p:ext uri="{BB962C8B-B14F-4D97-AF65-F5344CB8AC3E}">
        <p14:creationId xmlns:p14="http://schemas.microsoft.com/office/powerpoint/2010/main" val="353224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2C1CA-F401-8536-DCE6-D33282E60CED}"/>
              </a:ext>
            </a:extLst>
          </p:cNvPr>
          <p:cNvSpPr>
            <a:spLocks noGrp="1"/>
          </p:cNvSpPr>
          <p:nvPr>
            <p:ph type="ctrTitle"/>
          </p:nvPr>
        </p:nvSpPr>
        <p:spPr/>
        <p:txBody>
          <a:bodyPr/>
          <a:lstStyle/>
          <a:p>
            <a:r>
              <a:rPr lang="en-US"/>
              <a:t>Division Updates</a:t>
            </a:r>
          </a:p>
        </p:txBody>
      </p:sp>
      <p:pic>
        <p:nvPicPr>
          <p:cNvPr id="1030" name="Picture 6" descr="Firework explosions background design vecto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1865"/>
          <a:stretch/>
        </p:blipFill>
        <p:spPr bwMode="auto">
          <a:xfrm>
            <a:off x="2676658" y="1596841"/>
            <a:ext cx="6848343" cy="40206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4FEE442-CF8C-C0C5-1164-13027179E457}"/>
              </a:ext>
            </a:extLst>
          </p:cNvPr>
          <p:cNvSpPr>
            <a:spLocks noGrp="1"/>
          </p:cNvSpPr>
          <p:nvPr>
            <p:ph idx="1"/>
          </p:nvPr>
        </p:nvSpPr>
        <p:spPr>
          <a:xfrm>
            <a:off x="1512177" y="2916139"/>
            <a:ext cx="4632434" cy="2522636"/>
          </a:xfrm>
        </p:spPr>
        <p:txBody>
          <a:bodyPr vert="horz" lIns="91440" tIns="45720" rIns="91440" bIns="45720" rtlCol="0" anchor="t">
            <a:normAutofit/>
          </a:bodyPr>
          <a:lstStyle/>
          <a:p>
            <a:pPr marL="347345" indent="-347345"/>
            <a:r>
              <a:rPr lang="en-US" dirty="0"/>
              <a:t>DFS program/project updates</a:t>
            </a:r>
          </a:p>
          <a:p>
            <a:pPr lvl="1">
              <a:buFont typeface="Arial" panose="00000500000000000000" pitchFamily="2" charset="0"/>
              <a:buChar char="•"/>
            </a:pPr>
            <a:r>
              <a:rPr lang="en-US" b="1" dirty="0">
                <a:ea typeface="Calibri"/>
                <a:cs typeface="Calibri"/>
              </a:rPr>
              <a:t>Safe Kids, Strong Families</a:t>
            </a:r>
          </a:p>
          <a:p>
            <a:pPr lvl="1">
              <a:buFont typeface="Arial" panose="00000500000000000000" pitchFamily="2" charset="0"/>
              <a:buChar char="•"/>
            </a:pPr>
            <a:r>
              <a:rPr lang="en-US" b="1" dirty="0">
                <a:ea typeface="Calibri"/>
                <a:cs typeface="Calibri"/>
              </a:rPr>
              <a:t>Kinship Navigator IV-E Plan Amendment </a:t>
            </a:r>
          </a:p>
        </p:txBody>
      </p:sp>
      <p:pic>
        <p:nvPicPr>
          <p:cNvPr id="5" name="Picture 4" descr="Graphic of Welcome Letters">
            <a:extLst>
              <a:ext uri="{FF2B5EF4-FFF2-40B4-BE49-F238E27FC236}">
                <a16:creationId xmlns:a16="http://schemas.microsoft.com/office/drawing/2014/main" id="{F86F127C-772F-811F-EF89-7CC0896F953F}"/>
              </a:ext>
            </a:extLst>
          </p:cNvPr>
          <p:cNvPicPr>
            <a:picLocks noChangeAspect="1"/>
          </p:cNvPicPr>
          <p:nvPr/>
        </p:nvPicPr>
        <p:blipFill>
          <a:blip r:embed="rId4"/>
          <a:stretch>
            <a:fillRect/>
          </a:stretch>
        </p:blipFill>
        <p:spPr>
          <a:xfrm>
            <a:off x="6147613" y="2509859"/>
            <a:ext cx="2759630" cy="1838284"/>
          </a:xfrm>
          <a:prstGeom prst="rect">
            <a:avLst/>
          </a:prstGeom>
        </p:spPr>
      </p:pic>
    </p:spTree>
    <p:extLst>
      <p:ext uri="{BB962C8B-B14F-4D97-AF65-F5344CB8AC3E}">
        <p14:creationId xmlns:p14="http://schemas.microsoft.com/office/powerpoint/2010/main" val="285821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F20D-083C-51F6-767A-8433D17D8398}"/>
            </a:ext>
          </a:extLst>
        </p:cNvPr>
        <p:cNvGrpSpPr/>
        <p:nvPr/>
      </p:nvGrpSpPr>
      <p:grpSpPr>
        <a:xfrm>
          <a:off x="0" y="0"/>
          <a:ext cx="0" cy="0"/>
          <a:chOff x="0" y="0"/>
          <a:chExt cx="0" cy="0"/>
        </a:xfrm>
      </p:grpSpPr>
      <p:sp>
        <p:nvSpPr>
          <p:cNvPr id="2" name="2. Slide Title">
            <a:extLst>
              <a:ext uri="{FF2B5EF4-FFF2-40B4-BE49-F238E27FC236}">
                <a16:creationId xmlns:a16="http://schemas.microsoft.com/office/drawing/2014/main" id="{83F93951-05D1-0373-B674-8B47F8CB8F1E}"/>
              </a:ext>
            </a:extLst>
          </p:cNvPr>
          <p:cNvSpPr>
            <a:spLocks noGrp="1"/>
          </p:cNvSpPr>
          <p:nvPr>
            <p:ph type="title" idx="4294967295"/>
            <p:custDataLst>
              <p:tags r:id="rId2"/>
            </p:custDataLst>
          </p:nvPr>
        </p:nvSpPr>
        <p:spPr>
          <a:xfrm>
            <a:off x="741095" y="472401"/>
            <a:ext cx="11083925" cy="43088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Safe Kids, Strong Families will focus on 6 pillars </a:t>
            </a:r>
          </a:p>
        </p:txBody>
      </p:sp>
      <p:sp>
        <p:nvSpPr>
          <p:cNvPr id="16" name="TextBox 15">
            <a:extLst>
              <a:ext uri="{FF2B5EF4-FFF2-40B4-BE49-F238E27FC236}">
                <a16:creationId xmlns:a16="http://schemas.microsoft.com/office/drawing/2014/main" id="{8918794E-4DDA-3291-94CA-A12F32382DD9}"/>
              </a:ext>
            </a:extLst>
          </p:cNvPr>
          <p:cNvSpPr txBox="1"/>
          <p:nvPr/>
        </p:nvSpPr>
        <p:spPr>
          <a:xfrm>
            <a:off x="4061637" y="1394876"/>
            <a:ext cx="4064000" cy="430887"/>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chemeClr val="tx2"/>
              </a:buClr>
            </a:pPr>
            <a:r>
              <a:rPr lang="en-US" sz="2800" b="1">
                <a:solidFill>
                  <a:schemeClr val="tx2"/>
                </a:solidFill>
              </a:rPr>
              <a:t>Safe Kids, Strong Families</a:t>
            </a:r>
          </a:p>
        </p:txBody>
      </p:sp>
      <p:sp>
        <p:nvSpPr>
          <p:cNvPr id="35" name="Rectangle 34">
            <a:extLst>
              <a:ext uri="{FF2B5EF4-FFF2-40B4-BE49-F238E27FC236}">
                <a16:creationId xmlns:a16="http://schemas.microsoft.com/office/drawing/2014/main" id="{EFE09503-76D1-E811-0958-439D16E69BF8}"/>
              </a:ext>
              <a:ext uri="{C183D7F6-B498-43B3-948B-1728B52AA6E4}">
                <adec:decorative xmlns:adec="http://schemas.microsoft.com/office/drawing/2017/decorative" val="1"/>
              </a:ext>
            </a:extLst>
          </p:cNvPr>
          <p:cNvSpPr>
            <a:spLocks/>
          </p:cNvSpPr>
          <p:nvPr/>
        </p:nvSpPr>
        <p:spPr>
          <a:xfrm>
            <a:off x="740592"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41" name="Rectangle 40">
            <a:extLst>
              <a:ext uri="{FF2B5EF4-FFF2-40B4-BE49-F238E27FC236}">
                <a16:creationId xmlns:a16="http://schemas.microsoft.com/office/drawing/2014/main" id="{F3FB58BC-EA4C-1758-688F-827D7702A884}"/>
              </a:ext>
              <a:ext uri="{C183D7F6-B498-43B3-948B-1728B52AA6E4}">
                <adec:decorative xmlns:adec="http://schemas.microsoft.com/office/drawing/2017/decorative" val="1"/>
              </a:ext>
            </a:extLst>
          </p:cNvPr>
          <p:cNvSpPr>
            <a:spLocks/>
          </p:cNvSpPr>
          <p:nvPr/>
        </p:nvSpPr>
        <p:spPr>
          <a:xfrm>
            <a:off x="2588282"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51" name="Rectangle 50">
            <a:extLst>
              <a:ext uri="{FF2B5EF4-FFF2-40B4-BE49-F238E27FC236}">
                <a16:creationId xmlns:a16="http://schemas.microsoft.com/office/drawing/2014/main" id="{4E6CA4D6-5BA5-2EE0-14A4-665D52B09028}"/>
              </a:ext>
              <a:ext uri="{C183D7F6-B498-43B3-948B-1728B52AA6E4}">
                <adec:decorative xmlns:adec="http://schemas.microsoft.com/office/drawing/2017/decorative" val="1"/>
              </a:ext>
            </a:extLst>
          </p:cNvPr>
          <p:cNvSpPr>
            <a:spLocks/>
          </p:cNvSpPr>
          <p:nvPr/>
        </p:nvSpPr>
        <p:spPr>
          <a:xfrm>
            <a:off x="4418445"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56" name="Rectangle 55">
            <a:extLst>
              <a:ext uri="{FF2B5EF4-FFF2-40B4-BE49-F238E27FC236}">
                <a16:creationId xmlns:a16="http://schemas.microsoft.com/office/drawing/2014/main" id="{FC63A3F1-3387-98BF-9F5C-1B195DBBCCA1}"/>
              </a:ext>
              <a:ext uri="{C183D7F6-B498-43B3-948B-1728B52AA6E4}">
                <adec:decorative xmlns:adec="http://schemas.microsoft.com/office/drawing/2017/decorative" val="1"/>
              </a:ext>
            </a:extLst>
          </p:cNvPr>
          <p:cNvSpPr>
            <a:spLocks/>
          </p:cNvSpPr>
          <p:nvPr/>
        </p:nvSpPr>
        <p:spPr>
          <a:xfrm>
            <a:off x="6248607"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60" name="Rectangle 59">
            <a:extLst>
              <a:ext uri="{FF2B5EF4-FFF2-40B4-BE49-F238E27FC236}">
                <a16:creationId xmlns:a16="http://schemas.microsoft.com/office/drawing/2014/main" id="{FED4A55C-D695-73CE-D5EB-CA5452B38852}"/>
              </a:ext>
              <a:ext uri="{C183D7F6-B498-43B3-948B-1728B52AA6E4}">
                <adec:decorative xmlns:adec="http://schemas.microsoft.com/office/drawing/2017/decorative" val="1"/>
              </a:ext>
            </a:extLst>
          </p:cNvPr>
          <p:cNvSpPr>
            <a:spLocks/>
          </p:cNvSpPr>
          <p:nvPr/>
        </p:nvSpPr>
        <p:spPr>
          <a:xfrm>
            <a:off x="8078769"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64" name="Rectangle 63">
            <a:extLst>
              <a:ext uri="{FF2B5EF4-FFF2-40B4-BE49-F238E27FC236}">
                <a16:creationId xmlns:a16="http://schemas.microsoft.com/office/drawing/2014/main" id="{E2A539FC-A759-4C9D-0575-DE562DDD6A79}"/>
              </a:ext>
              <a:ext uri="{C183D7F6-B498-43B3-948B-1728B52AA6E4}">
                <adec:decorative xmlns:adec="http://schemas.microsoft.com/office/drawing/2017/decorative" val="1"/>
              </a:ext>
            </a:extLst>
          </p:cNvPr>
          <p:cNvSpPr>
            <a:spLocks/>
          </p:cNvSpPr>
          <p:nvPr/>
        </p:nvSpPr>
        <p:spPr>
          <a:xfrm>
            <a:off x="9908931" y="1924360"/>
            <a:ext cx="1431212" cy="4039507"/>
          </a:xfrm>
          <a:prstGeom prst="rect">
            <a:avLst/>
          </a:prstGeom>
          <a:solidFill>
            <a:srgbClr val="9BBCD9"/>
          </a:solidFill>
          <a:ln w="6350" cap="sq">
            <a:solidFill>
              <a:srgbClr val="E6E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a:p>
        </p:txBody>
      </p:sp>
      <p:sp>
        <p:nvSpPr>
          <p:cNvPr id="66" name="TextBox 65">
            <a:extLst>
              <a:ext uri="{FF2B5EF4-FFF2-40B4-BE49-F238E27FC236}">
                <a16:creationId xmlns:a16="http://schemas.microsoft.com/office/drawing/2014/main" id="{23A0F081-A72D-AF38-E791-1EEA38E93646}"/>
              </a:ext>
            </a:extLst>
          </p:cNvPr>
          <p:cNvSpPr txBox="1">
            <a:spLocks/>
          </p:cNvSpPr>
          <p:nvPr/>
        </p:nvSpPr>
        <p:spPr>
          <a:xfrm>
            <a:off x="787461" y="3135866"/>
            <a:ext cx="1504249" cy="1169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dirty="0">
                <a:solidFill>
                  <a:srgbClr val="000000"/>
                </a:solidFill>
                <a:cs typeface="+mn-cs"/>
                <a:sym typeface=""/>
              </a:rPr>
              <a:t>Modernization of Oversight and Infrastructure</a:t>
            </a:r>
          </a:p>
        </p:txBody>
      </p:sp>
      <p:sp>
        <p:nvSpPr>
          <p:cNvPr id="67" name="TextBox 66">
            <a:extLst>
              <a:ext uri="{FF2B5EF4-FFF2-40B4-BE49-F238E27FC236}">
                <a16:creationId xmlns:a16="http://schemas.microsoft.com/office/drawing/2014/main" id="{72C7E75E-E87D-1928-F67B-0A2FBEE22D08}"/>
              </a:ext>
            </a:extLst>
          </p:cNvPr>
          <p:cNvSpPr txBox="1">
            <a:spLocks/>
          </p:cNvSpPr>
          <p:nvPr/>
        </p:nvSpPr>
        <p:spPr>
          <a:xfrm>
            <a:off x="2635151" y="3135866"/>
            <a:ext cx="1431212" cy="12080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dirty="0">
                <a:solidFill>
                  <a:srgbClr val="000000"/>
                </a:solidFill>
                <a:cs typeface="+mn-cs"/>
                <a:sym typeface=""/>
              </a:rPr>
              <a:t>Strengthening the Workforce </a:t>
            </a:r>
          </a:p>
          <a:p>
            <a:pPr marL="0" lvl="1" indent="0">
              <a:buNone/>
            </a:pPr>
            <a:endParaRPr lang="en-US" sz="1900" dirty="0">
              <a:solidFill>
                <a:srgbClr val="000000"/>
              </a:solidFill>
              <a:sym typeface=""/>
            </a:endParaRPr>
          </a:p>
        </p:txBody>
      </p:sp>
      <p:sp>
        <p:nvSpPr>
          <p:cNvPr id="68" name="TextBox 67">
            <a:extLst>
              <a:ext uri="{FF2B5EF4-FFF2-40B4-BE49-F238E27FC236}">
                <a16:creationId xmlns:a16="http://schemas.microsoft.com/office/drawing/2014/main" id="{1C6183BD-4F5C-71B4-778A-739EC4A8763B}"/>
              </a:ext>
            </a:extLst>
          </p:cNvPr>
          <p:cNvSpPr txBox="1">
            <a:spLocks/>
          </p:cNvSpPr>
          <p:nvPr/>
        </p:nvSpPr>
        <p:spPr>
          <a:xfrm>
            <a:off x="4465313" y="3135866"/>
            <a:ext cx="1431212" cy="877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a:solidFill>
                  <a:srgbClr val="000000"/>
                </a:solidFill>
                <a:cs typeface="+mn-cs"/>
                <a:sym typeface=""/>
              </a:rPr>
              <a:t>Prevention and Family Preservation</a:t>
            </a:r>
          </a:p>
        </p:txBody>
      </p:sp>
      <p:sp>
        <p:nvSpPr>
          <p:cNvPr id="69" name="TextBox 68">
            <a:extLst>
              <a:ext uri="{FF2B5EF4-FFF2-40B4-BE49-F238E27FC236}">
                <a16:creationId xmlns:a16="http://schemas.microsoft.com/office/drawing/2014/main" id="{9A7556AB-589F-BCEB-8053-3F258027F5C9}"/>
              </a:ext>
            </a:extLst>
          </p:cNvPr>
          <p:cNvSpPr txBox="1">
            <a:spLocks/>
          </p:cNvSpPr>
          <p:nvPr/>
        </p:nvSpPr>
        <p:spPr>
          <a:xfrm>
            <a:off x="6295475" y="3135866"/>
            <a:ext cx="1431212" cy="877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a:solidFill>
                  <a:srgbClr val="000000"/>
                </a:solidFill>
                <a:cs typeface="+mn-cs"/>
                <a:sym typeface=""/>
              </a:rPr>
              <a:t>Child Protective Services</a:t>
            </a:r>
          </a:p>
        </p:txBody>
      </p:sp>
      <p:sp>
        <p:nvSpPr>
          <p:cNvPr id="70" name="TextBox 69">
            <a:extLst>
              <a:ext uri="{FF2B5EF4-FFF2-40B4-BE49-F238E27FC236}">
                <a16:creationId xmlns:a16="http://schemas.microsoft.com/office/drawing/2014/main" id="{08EBD0B1-7A7F-2CE7-E367-A16135E65127}"/>
              </a:ext>
            </a:extLst>
          </p:cNvPr>
          <p:cNvSpPr txBox="1">
            <a:spLocks/>
          </p:cNvSpPr>
          <p:nvPr/>
        </p:nvSpPr>
        <p:spPr>
          <a:xfrm>
            <a:off x="8125637" y="3135866"/>
            <a:ext cx="1431212" cy="58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a:solidFill>
                  <a:srgbClr val="000000"/>
                </a:solidFill>
                <a:cs typeface="+mn-cs"/>
                <a:sym typeface=""/>
              </a:rPr>
              <a:t>Permanency for Youth</a:t>
            </a:r>
          </a:p>
        </p:txBody>
      </p:sp>
      <p:sp>
        <p:nvSpPr>
          <p:cNvPr id="71" name="TextBox 70">
            <a:extLst>
              <a:ext uri="{FF2B5EF4-FFF2-40B4-BE49-F238E27FC236}">
                <a16:creationId xmlns:a16="http://schemas.microsoft.com/office/drawing/2014/main" id="{C8EE4B84-89FB-4D2C-A137-1927C7C8AB65}"/>
              </a:ext>
            </a:extLst>
          </p:cNvPr>
          <p:cNvSpPr txBox="1">
            <a:spLocks/>
          </p:cNvSpPr>
          <p:nvPr/>
        </p:nvSpPr>
        <p:spPr>
          <a:xfrm>
            <a:off x="9955800" y="3135866"/>
            <a:ext cx="1431212" cy="877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a:solidFill>
                  <a:srgbClr val="000000"/>
                </a:solidFill>
                <a:cs typeface="+mn-cs"/>
                <a:sym typeface=""/>
              </a:rPr>
              <a:t>Behavioral Health and Child Welfare</a:t>
            </a:r>
          </a:p>
        </p:txBody>
      </p:sp>
      <p:sp>
        <p:nvSpPr>
          <p:cNvPr id="3" name="TrackerNumBlue 6">
            <a:extLst>
              <a:ext uri="{FF2B5EF4-FFF2-40B4-BE49-F238E27FC236}">
                <a16:creationId xmlns:a16="http://schemas.microsoft.com/office/drawing/2014/main" id="{AB0DD921-635C-D454-8E02-A77C689E4665}"/>
              </a:ext>
              <a:ext uri="{C183D7F6-B498-43B3-948B-1728B52AA6E4}">
                <adec:decorative xmlns:adec="http://schemas.microsoft.com/office/drawing/2017/decorative" val="1"/>
              </a:ext>
            </a:extLst>
          </p:cNvPr>
          <p:cNvSpPr/>
          <p:nvPr>
            <p:custDataLst>
              <p:tags r:id="rId3"/>
            </p:custDataLst>
          </p:nvPr>
        </p:nvSpPr>
        <p:spPr>
          <a:xfrm>
            <a:off x="740592"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dirty="0">
                <a:solidFill>
                  <a:schemeClr val="bg1"/>
                </a:solidFill>
              </a:rPr>
              <a:t>1</a:t>
            </a:r>
          </a:p>
        </p:txBody>
      </p:sp>
      <p:sp>
        <p:nvSpPr>
          <p:cNvPr id="8" name="TrackerNumBlue 6">
            <a:extLst>
              <a:ext uri="{FF2B5EF4-FFF2-40B4-BE49-F238E27FC236}">
                <a16:creationId xmlns:a16="http://schemas.microsoft.com/office/drawing/2014/main" id="{5FAD28AA-EE68-97D6-3B1C-71CCE5FBE1E4}"/>
              </a:ext>
              <a:ext uri="{C183D7F6-B498-43B3-948B-1728B52AA6E4}">
                <adec:decorative xmlns:adec="http://schemas.microsoft.com/office/drawing/2017/decorative" val="1"/>
              </a:ext>
            </a:extLst>
          </p:cNvPr>
          <p:cNvSpPr/>
          <p:nvPr>
            <p:custDataLst>
              <p:tags r:id="rId4"/>
            </p:custDataLst>
          </p:nvPr>
        </p:nvSpPr>
        <p:spPr>
          <a:xfrm>
            <a:off x="2586160"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a:solidFill>
                  <a:schemeClr val="bg1"/>
                </a:solidFill>
              </a:rPr>
              <a:t>2</a:t>
            </a:r>
          </a:p>
        </p:txBody>
      </p:sp>
      <p:sp>
        <p:nvSpPr>
          <p:cNvPr id="9" name="TrackerNumBlue 6">
            <a:extLst>
              <a:ext uri="{FF2B5EF4-FFF2-40B4-BE49-F238E27FC236}">
                <a16:creationId xmlns:a16="http://schemas.microsoft.com/office/drawing/2014/main" id="{F185AFCD-A0DD-0D7D-DC2A-F43C4338D4BC}"/>
              </a:ext>
              <a:ext uri="{C183D7F6-B498-43B3-948B-1728B52AA6E4}">
                <adec:decorative xmlns:adec="http://schemas.microsoft.com/office/drawing/2017/decorative" val="1"/>
              </a:ext>
            </a:extLst>
          </p:cNvPr>
          <p:cNvSpPr/>
          <p:nvPr>
            <p:custDataLst>
              <p:tags r:id="rId5"/>
            </p:custDataLst>
          </p:nvPr>
        </p:nvSpPr>
        <p:spPr>
          <a:xfrm>
            <a:off x="4434911"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a:solidFill>
                  <a:schemeClr val="bg1"/>
                </a:solidFill>
              </a:rPr>
              <a:t>3</a:t>
            </a:r>
          </a:p>
        </p:txBody>
      </p:sp>
      <p:sp>
        <p:nvSpPr>
          <p:cNvPr id="11" name="TrackerNumBlue 6">
            <a:extLst>
              <a:ext uri="{FF2B5EF4-FFF2-40B4-BE49-F238E27FC236}">
                <a16:creationId xmlns:a16="http://schemas.microsoft.com/office/drawing/2014/main" id="{9E431B28-41EF-9F05-31F3-AA3783C3BF77}"/>
              </a:ext>
              <a:ext uri="{C183D7F6-B498-43B3-948B-1728B52AA6E4}">
                <adec:decorative xmlns:adec="http://schemas.microsoft.com/office/drawing/2017/decorative" val="1"/>
              </a:ext>
            </a:extLst>
          </p:cNvPr>
          <p:cNvSpPr/>
          <p:nvPr>
            <p:custDataLst>
              <p:tags r:id="rId6"/>
            </p:custDataLst>
          </p:nvPr>
        </p:nvSpPr>
        <p:spPr>
          <a:xfrm>
            <a:off x="6255780"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a:solidFill>
                  <a:schemeClr val="bg1"/>
                </a:solidFill>
              </a:rPr>
              <a:t>4</a:t>
            </a:r>
          </a:p>
        </p:txBody>
      </p:sp>
      <p:sp>
        <p:nvSpPr>
          <p:cNvPr id="12" name="TrackerNumBlue 6">
            <a:extLst>
              <a:ext uri="{FF2B5EF4-FFF2-40B4-BE49-F238E27FC236}">
                <a16:creationId xmlns:a16="http://schemas.microsoft.com/office/drawing/2014/main" id="{55DD3A08-D053-A893-A070-57A699E8DE67}"/>
              </a:ext>
              <a:ext uri="{C183D7F6-B498-43B3-948B-1728B52AA6E4}">
                <adec:decorative xmlns:adec="http://schemas.microsoft.com/office/drawing/2017/decorative" val="1"/>
              </a:ext>
            </a:extLst>
          </p:cNvPr>
          <p:cNvSpPr/>
          <p:nvPr>
            <p:custDataLst>
              <p:tags r:id="rId7"/>
            </p:custDataLst>
          </p:nvPr>
        </p:nvSpPr>
        <p:spPr>
          <a:xfrm>
            <a:off x="8090588"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a:solidFill>
                  <a:schemeClr val="bg1"/>
                </a:solidFill>
              </a:rPr>
              <a:t>5</a:t>
            </a:r>
          </a:p>
        </p:txBody>
      </p:sp>
      <p:sp>
        <p:nvSpPr>
          <p:cNvPr id="13" name="TrackerNumBlue 6">
            <a:extLst>
              <a:ext uri="{FF2B5EF4-FFF2-40B4-BE49-F238E27FC236}">
                <a16:creationId xmlns:a16="http://schemas.microsoft.com/office/drawing/2014/main" id="{2675776A-873D-244F-62F1-BB9195E0A866}"/>
              </a:ext>
              <a:ext uri="{C183D7F6-B498-43B3-948B-1728B52AA6E4}">
                <adec:decorative xmlns:adec="http://schemas.microsoft.com/office/drawing/2017/decorative" val="1"/>
              </a:ext>
            </a:extLst>
          </p:cNvPr>
          <p:cNvSpPr/>
          <p:nvPr>
            <p:custDataLst>
              <p:tags r:id="rId8"/>
            </p:custDataLst>
          </p:nvPr>
        </p:nvSpPr>
        <p:spPr>
          <a:xfrm>
            <a:off x="9918427" y="1788675"/>
            <a:ext cx="320739" cy="302955"/>
          </a:xfrm>
          <a:prstGeom prst="ellipse">
            <a:avLst/>
          </a:prstGeom>
          <a:solidFill>
            <a:schemeClr val="tx1">
              <a:lumMod val="75000"/>
            </a:schemeClr>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algn="l"/>
            <a:r>
              <a:rPr lang="en-US" sz="1400">
                <a:solidFill>
                  <a:schemeClr val="bg1"/>
                </a:solidFill>
              </a:rPr>
              <a:t>6</a:t>
            </a:r>
          </a:p>
        </p:txBody>
      </p:sp>
      <p:pic>
        <p:nvPicPr>
          <p:cNvPr id="40" name="Picture 39">
            <a:extLst>
              <a:ext uri="{FF2B5EF4-FFF2-40B4-BE49-F238E27FC236}">
                <a16:creationId xmlns:a16="http://schemas.microsoft.com/office/drawing/2014/main" id="{A584D27D-D9D8-905B-81A6-77D9F42FD4B7}"/>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440439" y="5963867"/>
            <a:ext cx="2664517" cy="894133"/>
          </a:xfrm>
          <a:prstGeom prst="rect">
            <a:avLst/>
          </a:prstGeom>
        </p:spPr>
      </p:pic>
    </p:spTree>
    <p:custDataLst>
      <p:tags r:id="rId1"/>
    </p:custDataLst>
    <p:extLst>
      <p:ext uri="{BB962C8B-B14F-4D97-AF65-F5344CB8AC3E}">
        <p14:creationId xmlns:p14="http://schemas.microsoft.com/office/powerpoint/2010/main" val="220783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6165D-E855-44D9-8DED-960251820C84}"/>
              </a:ext>
            </a:extLst>
          </p:cNvPr>
          <p:cNvSpPr>
            <a:spLocks noGrp="1"/>
          </p:cNvSpPr>
          <p:nvPr>
            <p:ph type="title"/>
          </p:nvPr>
        </p:nvSpPr>
        <p:spPr/>
        <p:txBody>
          <a:bodyPr/>
          <a:lstStyle/>
          <a:p>
            <a:r>
              <a:rPr lang="en-US"/>
              <a:t>CFSR (Child and Family Services Review)</a:t>
            </a:r>
          </a:p>
        </p:txBody>
      </p:sp>
      <p:sp>
        <p:nvSpPr>
          <p:cNvPr id="6" name="Text Placeholder 5">
            <a:extLst>
              <a:ext uri="{FF2B5EF4-FFF2-40B4-BE49-F238E27FC236}">
                <a16:creationId xmlns:a16="http://schemas.microsoft.com/office/drawing/2014/main" id="{461EB6A7-F152-4C3C-B4D9-407901462CA8}"/>
              </a:ext>
            </a:extLst>
          </p:cNvPr>
          <p:cNvSpPr>
            <a:spLocks noGrp="1"/>
          </p:cNvSpPr>
          <p:nvPr>
            <p:ph type="body" sz="half" idx="2"/>
          </p:nvPr>
        </p:nvSpPr>
        <p:spPr/>
        <p:txBody>
          <a:bodyPr>
            <a:normAutofit fontScale="92500" lnSpcReduction="20000"/>
          </a:bodyPr>
          <a:lstStyle/>
          <a:p>
            <a:r>
              <a:rPr lang="en-US" sz="2000" b="0" i="0">
                <a:effectLst/>
              </a:rPr>
              <a:t>The CFSR is a </a:t>
            </a:r>
            <a:r>
              <a:rPr lang="en-US" sz="2000">
                <a:solidFill>
                  <a:schemeClr val="tx1"/>
                </a:solidFill>
              </a:rPr>
              <a:t>periodic federal review</a:t>
            </a:r>
            <a:r>
              <a:rPr lang="en-US" sz="2000" b="0"/>
              <a:t> of state child welfare systems to:</a:t>
            </a:r>
          </a:p>
          <a:p>
            <a:pPr marL="342900" indent="-342900">
              <a:buFont typeface="Arial" panose="020B0604020202020204" pitchFamily="34" charset="0"/>
              <a:buChar char="•"/>
            </a:pPr>
            <a:r>
              <a:rPr lang="en-US" sz="2000" b="0"/>
              <a:t>Ensure </a:t>
            </a:r>
            <a:r>
              <a:rPr lang="en-US" sz="2000">
                <a:solidFill>
                  <a:schemeClr val="tx1"/>
                </a:solidFill>
              </a:rPr>
              <a:t>conformity</a:t>
            </a:r>
            <a:r>
              <a:rPr lang="en-US" sz="2000" b="0"/>
              <a:t> with federal child welfare requirements;</a:t>
            </a:r>
          </a:p>
          <a:p>
            <a:pPr marL="342900" indent="-342900">
              <a:buFont typeface="Arial" panose="020B0604020202020204" pitchFamily="34" charset="0"/>
              <a:buChar char="•"/>
            </a:pPr>
            <a:r>
              <a:rPr lang="en-US" sz="2000" b="0"/>
              <a:t>Determine </a:t>
            </a:r>
            <a:r>
              <a:rPr lang="en-US" sz="2000">
                <a:solidFill>
                  <a:schemeClr val="tx1"/>
                </a:solidFill>
              </a:rPr>
              <a:t>what is happening to children &amp; families </a:t>
            </a:r>
            <a:r>
              <a:rPr lang="en-US" sz="2000" b="0"/>
              <a:t>in the child welfare system; and</a:t>
            </a:r>
          </a:p>
          <a:p>
            <a:pPr marL="342900" indent="-342900">
              <a:buFont typeface="Arial" panose="020B0604020202020204" pitchFamily="34" charset="0"/>
              <a:buChar char="•"/>
            </a:pPr>
            <a:r>
              <a:rPr lang="en-US" sz="2000" b="0"/>
              <a:t>Assist states in </a:t>
            </a:r>
            <a:r>
              <a:rPr lang="en-US" sz="2000">
                <a:solidFill>
                  <a:schemeClr val="tx1"/>
                </a:solidFill>
              </a:rPr>
              <a:t>enhancing their capacity</a:t>
            </a:r>
            <a:r>
              <a:rPr lang="en-US" sz="2000" b="0"/>
              <a:t> to achieve </a:t>
            </a:r>
            <a:r>
              <a:rPr lang="en-US" sz="2000">
                <a:solidFill>
                  <a:schemeClr val="tx1"/>
                </a:solidFill>
              </a:rPr>
              <a:t>safety, permanency &amp; well-being. </a:t>
            </a:r>
          </a:p>
          <a:p>
            <a:r>
              <a:rPr lang="en-US" sz="2000"/>
              <a:t>Step 1: Statewide Assessment</a:t>
            </a:r>
          </a:p>
          <a:p>
            <a:r>
              <a:rPr lang="en-US" sz="2000"/>
              <a:t>Step 2: On Site Review </a:t>
            </a:r>
          </a:p>
          <a:p>
            <a:r>
              <a:rPr lang="en-US" sz="2000"/>
              <a:t>Step 3: Program Improvement Plan</a:t>
            </a:r>
          </a:p>
        </p:txBody>
      </p:sp>
      <p:sp>
        <p:nvSpPr>
          <p:cNvPr id="7" name="TextBox 6">
            <a:extLst>
              <a:ext uri="{FF2B5EF4-FFF2-40B4-BE49-F238E27FC236}">
                <a16:creationId xmlns:a16="http://schemas.microsoft.com/office/drawing/2014/main" id="{4FA6EDBC-F39D-4D0E-89DF-211E448DF4A2}"/>
              </a:ext>
            </a:extLst>
          </p:cNvPr>
          <p:cNvSpPr txBox="1"/>
          <p:nvPr/>
        </p:nvSpPr>
        <p:spPr>
          <a:xfrm>
            <a:off x="5461617" y="6064898"/>
            <a:ext cx="530786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57A1"/>
                </a:solidFill>
                <a:effectLst/>
                <a:uLnTx/>
                <a:uFillTx/>
                <a:latin typeface="Calibri"/>
                <a:ea typeface="+mn-ea"/>
                <a:cs typeface="+mn-cs"/>
              </a:rPr>
              <a:t>Image from Strategic Planning in Child Welfare (Child Welfare Capacity Building Collaborative)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0057A1"/>
                </a:solidFill>
                <a:effectLst/>
                <a:uLnTx/>
                <a:uFillTx/>
                <a:latin typeface="Calibri"/>
                <a:ea typeface="+mn-ea"/>
                <a:cs typeface="+mn-cs"/>
              </a:rPr>
              <a:t>https://capacity.childwelfare.gov/states/topics/cqi/strategic-planning</a:t>
            </a:r>
          </a:p>
        </p:txBody>
      </p:sp>
      <p:pic>
        <p:nvPicPr>
          <p:cNvPr id="15" name="Picture 14" descr="Graphic depicting strategic planning and highlighting the importance of family, youth, and community partner engagement in the CFSR (Periodic; every 5 years or more), Program Improvement Plans (PIPs) for CFSR, a 2-year period following CFSR results, PIP reporting (quarterly, semi-annually). ">
            <a:extLst>
              <a:ext uri="{FF2B5EF4-FFF2-40B4-BE49-F238E27FC236}">
                <a16:creationId xmlns:a16="http://schemas.microsoft.com/office/drawing/2014/main" id="{615F736E-04D3-B3D1-38B3-4EDF773262BE}"/>
              </a:ext>
            </a:extLst>
          </p:cNvPr>
          <p:cNvPicPr>
            <a:picLocks noChangeAspect="1"/>
          </p:cNvPicPr>
          <p:nvPr/>
        </p:nvPicPr>
        <p:blipFill>
          <a:blip r:embed="rId3"/>
          <a:stretch>
            <a:fillRect/>
          </a:stretch>
        </p:blipFill>
        <p:spPr>
          <a:xfrm>
            <a:off x="5714154" y="600927"/>
            <a:ext cx="6058746" cy="5268060"/>
          </a:xfrm>
          <a:prstGeom prst="rect">
            <a:avLst/>
          </a:prstGeom>
        </p:spPr>
      </p:pic>
    </p:spTree>
    <p:extLst>
      <p:ext uri="{BB962C8B-B14F-4D97-AF65-F5344CB8AC3E}">
        <p14:creationId xmlns:p14="http://schemas.microsoft.com/office/powerpoint/2010/main" val="32816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9C8C-B41C-B7F8-A46A-A9F3C4C96EE8}"/>
              </a:ext>
            </a:extLst>
          </p:cNvPr>
          <p:cNvSpPr>
            <a:spLocks noGrp="1"/>
          </p:cNvSpPr>
          <p:nvPr>
            <p:ph type="ctrTitle"/>
          </p:nvPr>
        </p:nvSpPr>
        <p:spPr>
          <a:xfrm>
            <a:off x="636298" y="342632"/>
            <a:ext cx="10919406" cy="990934"/>
          </a:xfrm>
        </p:spPr>
        <p:txBody>
          <a:bodyPr anchor="ctr">
            <a:normAutofit/>
          </a:bodyPr>
          <a:lstStyle/>
          <a:p>
            <a:r>
              <a:rPr lang="en-US" b="1"/>
              <a:t>CFSR R4 Process Graphic</a:t>
            </a:r>
          </a:p>
        </p:txBody>
      </p:sp>
      <p:pic>
        <p:nvPicPr>
          <p:cNvPr id="4" name="Picture 3" descr="CFSR R4 Process Graphic - Original can be accessed at this site: https://www.cfsrportal.acf.hhs.gov/resources/round-4-resources/cfsr-round-4-process/cfsr-round-4-process-graphic">
            <a:extLst>
              <a:ext uri="{FF2B5EF4-FFF2-40B4-BE49-F238E27FC236}">
                <a16:creationId xmlns:a16="http://schemas.microsoft.com/office/drawing/2014/main" id="{614E7682-E085-54E2-04CB-8F605B11C685}"/>
              </a:ext>
            </a:extLst>
          </p:cNvPr>
          <p:cNvPicPr>
            <a:picLocks noChangeAspect="1"/>
          </p:cNvPicPr>
          <p:nvPr/>
        </p:nvPicPr>
        <p:blipFill>
          <a:blip r:embed="rId3"/>
          <a:stretch>
            <a:fillRect/>
          </a:stretch>
        </p:blipFill>
        <p:spPr>
          <a:xfrm>
            <a:off x="975653" y="1188721"/>
            <a:ext cx="9696784" cy="4993842"/>
          </a:xfrm>
          <a:prstGeom prst="rect">
            <a:avLst/>
          </a:prstGeom>
          <a:noFill/>
        </p:spPr>
      </p:pic>
    </p:spTree>
    <p:extLst>
      <p:ext uri="{BB962C8B-B14F-4D97-AF65-F5344CB8AC3E}">
        <p14:creationId xmlns:p14="http://schemas.microsoft.com/office/powerpoint/2010/main" val="386675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8595-25E8-7736-A3E0-D3A22555B795}"/>
              </a:ext>
            </a:extLst>
          </p:cNvPr>
          <p:cNvSpPr>
            <a:spLocks noGrp="1"/>
          </p:cNvSpPr>
          <p:nvPr>
            <p:ph type="title"/>
          </p:nvPr>
        </p:nvSpPr>
        <p:spPr/>
        <p:txBody>
          <a:bodyPr>
            <a:normAutofit/>
          </a:bodyPr>
          <a:lstStyle/>
          <a:p>
            <a:r>
              <a:rPr lang="en-US" sz="4800" b="1" dirty="0"/>
              <a:t>CFSR Round 4 Preparation</a:t>
            </a:r>
            <a:endParaRPr lang="en-US" dirty="0"/>
          </a:p>
        </p:txBody>
      </p:sp>
      <p:sp>
        <p:nvSpPr>
          <p:cNvPr id="3" name="Content Placeholder 2">
            <a:extLst>
              <a:ext uri="{FF2B5EF4-FFF2-40B4-BE49-F238E27FC236}">
                <a16:creationId xmlns:a16="http://schemas.microsoft.com/office/drawing/2014/main" id="{AFD3E9C4-3662-023B-C51A-19325E530601}"/>
              </a:ext>
            </a:extLst>
          </p:cNvPr>
          <p:cNvSpPr>
            <a:spLocks noGrp="1"/>
          </p:cNvSpPr>
          <p:nvPr>
            <p:ph idx="1"/>
          </p:nvPr>
        </p:nvSpPr>
        <p:spPr/>
        <p:txBody>
          <a:bodyPr>
            <a:normAutofit fontScale="85000" lnSpcReduction="20000"/>
          </a:bodyPr>
          <a:lstStyle/>
          <a:p>
            <a:r>
              <a:rPr lang="en-US" dirty="0"/>
              <a:t>May – July 2025:</a:t>
            </a:r>
          </a:p>
          <a:p>
            <a:pPr lvl="1"/>
            <a:r>
              <a:rPr lang="en-US" dirty="0"/>
              <a:t>Last quarter of regular CFSR reviews</a:t>
            </a:r>
          </a:p>
          <a:p>
            <a:pPr lvl="1"/>
            <a:r>
              <a:rPr lang="en-US" dirty="0"/>
              <a:t>Incorporating all Round 4 federal criteria – FS cases and THV for PUR</a:t>
            </a:r>
          </a:p>
          <a:p>
            <a:pPr lvl="1"/>
            <a:r>
              <a:rPr lang="en-US" dirty="0"/>
              <a:t>Communicating with LDSS regarding participation as stakeholder reviewers in Round 4</a:t>
            </a:r>
          </a:p>
          <a:p>
            <a:endParaRPr lang="en-US" dirty="0"/>
          </a:p>
          <a:p>
            <a:r>
              <a:rPr lang="en-US" dirty="0"/>
              <a:t>August – September 2025</a:t>
            </a:r>
          </a:p>
          <a:p>
            <a:pPr lvl="1"/>
            <a:r>
              <a:rPr lang="en-US" dirty="0"/>
              <a:t>Stakeholder review training</a:t>
            </a:r>
          </a:p>
          <a:p>
            <a:pPr lvl="1"/>
            <a:r>
              <a:rPr lang="en-US" dirty="0"/>
              <a:t>Final CFSR Round 4 Webinars for LDSS/VDSS</a:t>
            </a:r>
          </a:p>
          <a:p>
            <a:pPr lvl="1"/>
            <a:r>
              <a:rPr lang="en-US" dirty="0"/>
              <a:t>Special projects – preparation of review materials and policy</a:t>
            </a:r>
          </a:p>
          <a:p>
            <a:endParaRPr lang="en-US" dirty="0"/>
          </a:p>
          <a:p>
            <a:r>
              <a:rPr lang="en-US" dirty="0"/>
              <a:t>October 2025 – March 2026</a:t>
            </a:r>
          </a:p>
          <a:p>
            <a:pPr lvl="1"/>
            <a:r>
              <a:rPr lang="en-US" dirty="0"/>
              <a:t>Federal Case Review Process</a:t>
            </a:r>
          </a:p>
          <a:p>
            <a:pPr lvl="1"/>
            <a:r>
              <a:rPr lang="en-US" dirty="0"/>
              <a:t>Children’s Bureau Stakeholder Interview week (November 2025)</a:t>
            </a:r>
          </a:p>
          <a:p>
            <a:endParaRPr lang="en-US" dirty="0"/>
          </a:p>
        </p:txBody>
      </p:sp>
    </p:spTree>
    <p:extLst>
      <p:ext uri="{BB962C8B-B14F-4D97-AF65-F5344CB8AC3E}">
        <p14:creationId xmlns:p14="http://schemas.microsoft.com/office/powerpoint/2010/main" val="4089762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xml><?xml version="1.0" encoding="utf-8"?>
<p:tagLst xmlns:a="http://schemas.openxmlformats.org/drawingml/2006/main" xmlns:r="http://schemas.openxmlformats.org/officeDocument/2006/relationships" xmlns:p="http://schemas.openxmlformats.org/presentationml/2006/main">
  <p:tag name="NAME" val="TrackerNumBlue"/>
</p:tagLst>
</file>

<file path=ppt/tags/tag2.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LIDEID" val="3709"/>
  <p:tag name="APLORISLIBMETADATA" val="&lt;Metadata&gt;&lt;Field Name=&quot;TemplateCategory&quot; Type=&quot;text&quot;&gt;&lt;Value&gt;Conceptual Framework\House Pillars&lt;/Value&gt;&lt;/Field&gt;&lt;Field Name=&quot;TemplateTagsVisible&quot; Type=&quot;text&quot;&gt;&lt;Value&gt;house&lt;/Value&gt;&lt;Value&gt;pillars&lt;/Value&gt;&lt;Value&gt;message pillar&lt;/Value&gt;&lt;Value&gt;house diagram&lt;/Value&gt;&lt;Value&gt;business pillar&lt;/Value&gt;&lt;Value&gt;PIL2022&lt;/Value&gt;&lt;Value&gt;CONPIL&lt;/Value&gt;&lt;/Field&gt;&lt;Field Name=&quot;TemplateTagsInvisible&quot; Type=&quot;text&quot;&gt;&lt;Value&gt;11&lt;/Value&gt;&lt;Value&gt;eleven&lt;/Value&gt;&lt;Value&gt;areas&lt;/Value&gt;&lt;Value&gt;groups&lt;/Value&gt;&lt;Value&gt;buckets&lt;/Value&gt;&lt;Value&gt;illustration&lt;/Value&gt;&lt;Value&gt;PIL2022EXTCON1464&lt;/Value&gt;&lt;/Field&gt;&lt;/Metadata&gt;"/>
  <p:tag name="APLORISLIBID" val="Led6f8739-2f07-45cc-9a07-e396cd099209.1.K2L39w=="/>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TrackerNumBlue"/>
</p:tagLst>
</file>

<file path=ppt/tags/tag7.xml><?xml version="1.0" encoding="utf-8"?>
<p:tagLst xmlns:a="http://schemas.openxmlformats.org/drawingml/2006/main" xmlns:r="http://schemas.openxmlformats.org/officeDocument/2006/relationships" xmlns:p="http://schemas.openxmlformats.org/presentationml/2006/main">
  <p:tag name="NAME" val="TrackerNumBlue"/>
</p:tagLst>
</file>

<file path=ppt/tags/tag8.xml><?xml version="1.0" encoding="utf-8"?>
<p:tagLst xmlns:a="http://schemas.openxmlformats.org/drawingml/2006/main" xmlns:r="http://schemas.openxmlformats.org/officeDocument/2006/relationships" xmlns:p="http://schemas.openxmlformats.org/presentationml/2006/main">
  <p:tag name="NAME" val="TrackerNumBlue"/>
</p:tagLst>
</file>

<file path=ppt/tags/tag9.xml><?xml version="1.0" encoding="utf-8"?>
<p:tagLst xmlns:a="http://schemas.openxmlformats.org/drawingml/2006/main" xmlns:r="http://schemas.openxmlformats.org/officeDocument/2006/relationships" xmlns:p="http://schemas.openxmlformats.org/presentationml/2006/main">
  <p:tag name="NAME" val="TrackerNumBlue"/>
</p:tagLst>
</file>

<file path=ppt/theme/theme1.xml><?xml version="1.0" encoding="utf-8"?>
<a:theme xmlns:a="http://schemas.openxmlformats.org/drawingml/2006/main" name="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Franklin Gothic1">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2.xml><?xml version="1.0" encoding="utf-8"?>
<a:theme xmlns:a="http://schemas.openxmlformats.org/drawingml/2006/main" name="VDSS Alternate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Calibri Header2">
      <a:majorFont>
        <a:latin typeface="Calibri"/>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BBE5888E-F4C6-4B4B-A8E7-28125282A046}"/>
    </a:ext>
  </a:extLst>
</a:theme>
</file>

<file path=ppt/theme/theme3.xml><?xml version="1.0" encoding="utf-8"?>
<a:theme xmlns:a="http://schemas.openxmlformats.org/drawingml/2006/main" name="1_VDSS Colors Theme">
  <a:themeElements>
    <a:clrScheme name="VDSS Brand Colors">
      <a:dk1>
        <a:srgbClr val="0057A1"/>
      </a:dk1>
      <a:lt1>
        <a:srgbClr val="FFFFFF"/>
      </a:lt1>
      <a:dk2>
        <a:srgbClr val="5C5D5F"/>
      </a:dk2>
      <a:lt2>
        <a:srgbClr val="DBDBD2"/>
      </a:lt2>
      <a:accent1>
        <a:srgbClr val="F58021"/>
      </a:accent1>
      <a:accent2>
        <a:srgbClr val="6950A1"/>
      </a:accent2>
      <a:accent3>
        <a:srgbClr val="09ADA3"/>
      </a:accent3>
      <a:accent4>
        <a:srgbClr val="E9CE00"/>
      </a:accent4>
      <a:accent5>
        <a:srgbClr val="A11710"/>
      </a:accent5>
      <a:accent6>
        <a:srgbClr val="06C275"/>
      </a:accent6>
      <a:hlink>
        <a:srgbClr val="D3EFFF"/>
      </a:hlink>
      <a:folHlink>
        <a:srgbClr val="25A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VDSS PPT Template.potx" id="{EE8C9661-8DBD-41D6-B3B7-65CE2A33E8E7}" vid="{E4DAF473-29FA-4B3A-84DD-94529D39EE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3C731DEC6524A8A9245D25F158A6A" ma:contentTypeVersion="14" ma:contentTypeDescription="Create a new document." ma:contentTypeScope="" ma:versionID="649fabe82cb8efe2d569d1a1e588202f">
  <xsd:schema xmlns:xsd="http://www.w3.org/2001/XMLSchema" xmlns:xs="http://www.w3.org/2001/XMLSchema" xmlns:p="http://schemas.microsoft.com/office/2006/metadata/properties" xmlns:ns2="dd133eea-ff2d-43be-bd08-c4decf6a1e24" xmlns:ns3="7e6f536f-e87c-4272-b24d-255c900b0881" targetNamespace="http://schemas.microsoft.com/office/2006/metadata/properties" ma:root="true" ma:fieldsID="912aa8ce4412a0a2cf851130a791ca01" ns2:_="" ns3:_="">
    <xsd:import namespace="dd133eea-ff2d-43be-bd08-c4decf6a1e24"/>
    <xsd:import namespace="7e6f536f-e87c-4272-b24d-255c900b08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3eea-ff2d-43be-bd08-c4decf6a1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6f536f-e87c-4272-b24d-255c900b08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e4de21b-cac6-44e0-ac1e-81b789863661}" ma:internalName="TaxCatchAll" ma:showField="CatchAllData" ma:web="7e6f536f-e87c-4272-b24d-255c900b0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6f536f-e87c-4272-b24d-255c900b0881" xsi:nil="true"/>
    <lcf76f155ced4ddcb4097134ff3c332f xmlns="dd133eea-ff2d-43be-bd08-c4decf6a1e2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FF68B-8F8A-4E13-8BB4-890103943CBD}">
  <ds:schemaRefs>
    <ds:schemaRef ds:uri="7e6f536f-e87c-4272-b24d-255c900b0881"/>
    <ds:schemaRef ds:uri="dd133eea-ff2d-43be-bd08-c4decf6a1e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9394C5-0010-4BF9-B951-FC1F816BD447}">
  <ds:schemaRefs>
    <ds:schemaRef ds:uri="7e6f536f-e87c-4272-b24d-255c900b0881"/>
    <ds:schemaRef ds:uri="dd133eea-ff2d-43be-bd08-c4decf6a1e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57ADE0-61C4-4624-A94A-F8F8C90FD249}">
  <ds:schemaRefs>
    <ds:schemaRef ds:uri="http://schemas.microsoft.com/sharepoint/v3/contenttype/form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351</TotalTime>
  <Words>2086</Words>
  <Application>Microsoft Office PowerPoint</Application>
  <PresentationFormat>Widescreen</PresentationFormat>
  <Paragraphs>207</Paragraphs>
  <Slides>25</Slides>
  <Notes>20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9" baseType="lpstr">
      <vt:lpstr>Aptos</vt:lpstr>
      <vt:lpstr>Arial</vt:lpstr>
      <vt:lpstr>Calibri</vt:lpstr>
      <vt:lpstr>Calisto MT</vt:lpstr>
      <vt:lpstr>Franklin Gothic Demi Cond</vt:lpstr>
      <vt:lpstr>Merriweather</vt:lpstr>
      <vt:lpstr>Segoe UI</vt:lpstr>
      <vt:lpstr>Source Sans Pro</vt:lpstr>
      <vt:lpstr>Tw Cen MT Condensed Extra Bold</vt:lpstr>
      <vt:lpstr>Wingdings</vt:lpstr>
      <vt:lpstr>VDSS Colors Theme</vt:lpstr>
      <vt:lpstr>VDSS Alternate Theme</vt:lpstr>
      <vt:lpstr>1_VDSS Colors Theme</vt:lpstr>
      <vt:lpstr>think-cell Slide</vt:lpstr>
      <vt:lpstr>Child Welfare Advisory  Committee (CWAC)</vt:lpstr>
      <vt:lpstr>Welcome!</vt:lpstr>
      <vt:lpstr>Agenda</vt:lpstr>
      <vt:lpstr>Child Welfare Advisory Committee (CWAC) Charge</vt:lpstr>
      <vt:lpstr>Division Updates</vt:lpstr>
      <vt:lpstr>Safe Kids, Strong Families will focus on 6 pillars </vt:lpstr>
      <vt:lpstr>CFSR (Child and Family Services Review)</vt:lpstr>
      <vt:lpstr>CFSR R4 Process Graphic</vt:lpstr>
      <vt:lpstr>CFSR Round 4 Preparation</vt:lpstr>
      <vt:lpstr>Virginia CFSR Round 4 Timeline</vt:lpstr>
      <vt:lpstr>Today’s Focus</vt:lpstr>
      <vt:lpstr>Item 26 – LDSS Child Welfare Survey Data</vt:lpstr>
      <vt:lpstr>Item 26: LDSS Child Welfare Survey</vt:lpstr>
      <vt:lpstr>Item 26: LDSS Child Welfare Survey, cont</vt:lpstr>
      <vt:lpstr>Item 26: Stakeholder Input</vt:lpstr>
      <vt:lpstr>Item 27: LDSS Child Welfare Survey </vt:lpstr>
      <vt:lpstr>Item 27: LDSS Child Welfare Survey</vt:lpstr>
      <vt:lpstr>Item 28: Foster Parent Survey</vt:lpstr>
      <vt:lpstr>Item 28: LDSS Child Welfare Survey</vt:lpstr>
      <vt:lpstr>Item 28: Stakeholder Feedback</vt:lpstr>
      <vt:lpstr>BREAK</vt:lpstr>
      <vt:lpstr>Systemic Factors and Breakout Rooms</vt:lpstr>
      <vt:lpstr>Breakout Rooms – Pick relevant room to join</vt:lpstr>
      <vt:lpstr>Plus / Delta </vt:lpstr>
      <vt:lpstr>Next meeting: August 14th</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Andrea (VDSS)</dc:creator>
  <cp:lastModifiedBy>Wilson, Sadie (VDSS)</cp:lastModifiedBy>
  <cp:revision>16</cp:revision>
  <cp:lastPrinted>2024-11-15T14:23:34Z</cp:lastPrinted>
  <dcterms:created xsi:type="dcterms:W3CDTF">2022-07-15T14:18:42Z</dcterms:created>
  <dcterms:modified xsi:type="dcterms:W3CDTF">2025-10-22T17:57:09Z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0x010100B5C3C731DEC6524A8A9245D25F158A6A</vt:lpwstr>
  </property>
</Properties>
</file>